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397" r:id="rId3"/>
    <p:sldId id="257" r:id="rId4"/>
    <p:sldId id="363" r:id="rId5"/>
    <p:sldId id="364" r:id="rId6"/>
    <p:sldId id="368" r:id="rId7"/>
    <p:sldId id="374" r:id="rId8"/>
    <p:sldId id="377" r:id="rId9"/>
    <p:sldId id="394" r:id="rId10"/>
    <p:sldId id="365" r:id="rId11"/>
    <p:sldId id="389" r:id="rId12"/>
    <p:sldId id="391" r:id="rId13"/>
    <p:sldId id="393" r:id="rId14"/>
    <p:sldId id="380" r:id="rId15"/>
    <p:sldId id="386" r:id="rId16"/>
    <p:sldId id="366" r:id="rId17"/>
    <p:sldId id="381" r:id="rId18"/>
    <p:sldId id="367" r:id="rId19"/>
    <p:sldId id="382" r:id="rId20"/>
    <p:sldId id="369" r:id="rId21"/>
    <p:sldId id="383" r:id="rId22"/>
    <p:sldId id="370" r:id="rId23"/>
    <p:sldId id="384" r:id="rId24"/>
    <p:sldId id="371" r:id="rId25"/>
    <p:sldId id="378" r:id="rId26"/>
    <p:sldId id="376" r:id="rId27"/>
    <p:sldId id="375" r:id="rId28"/>
    <p:sldId id="372" r:id="rId29"/>
    <p:sldId id="395" r:id="rId30"/>
    <p:sldId id="396" r:id="rId31"/>
    <p:sldId id="373"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DIN 2014" panose="020B0504020202020204" pitchFamily="34" charset="77"/>
      <p:regular r:id="rId38"/>
    </p:embeddedFont>
    <p:embeddedFont>
      <p:font typeface="DIN 2014 Bold" panose="020B0504020202020204" pitchFamily="34" charset="77"/>
      <p:bold r:id="rId39"/>
    </p:embeddedFont>
    <p:embeddedFont>
      <p:font typeface="Open Sans" panose="020B0606030504020204" pitchFamily="34" charset="0"/>
      <p:regular r:id="rId40"/>
      <p:bold r:id="rId41"/>
      <p:italic r:id="rId42"/>
      <p:boldItalic r:id="rId43"/>
    </p:embeddedFont>
    <p:embeddedFont>
      <p:font typeface="Roboto Slab" pitchFamily="2" charset="0"/>
      <p:regular r:id="rId44"/>
      <p:bold r:id="rId45"/>
    </p:embeddedFont>
    <p:embeddedFont>
      <p:font typeface="Roboto Slab Light" pitchFamily="2" charset="0"/>
      <p:regular r:id="rId46"/>
    </p:embeddedFont>
    <p:embeddedFont>
      <p:font typeface="Roboto Slab Medium" pitchFamily="2"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FYZs1wuOBVXGpo3qDjOkNJNNA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111A"/>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577"/>
  </p:normalViewPr>
  <p:slideViewPr>
    <p:cSldViewPr snapToGrid="0">
      <p:cViewPr>
        <p:scale>
          <a:sx n="152" d="100"/>
          <a:sy n="152" d="100"/>
        </p:scale>
        <p:origin x="240" y="80"/>
      </p:cViewPr>
      <p:guideLst>
        <p:guide orient="horz" pos="1620"/>
        <p:guide pos="2880"/>
      </p:guideLst>
    </p:cSldViewPr>
  </p:slideViewPr>
  <p:notesTextViewPr>
    <p:cViewPr>
      <p:scale>
        <a:sx n="1" d="1"/>
        <a:sy n="1" d="1"/>
      </p:scale>
      <p:origin x="0" y="0"/>
    </p:cViewPr>
  </p:notesTextViewPr>
  <p:sorterViewPr>
    <p:cViewPr>
      <p:scale>
        <a:sx n="182" d="100"/>
        <a:sy n="182" d="100"/>
      </p:scale>
      <p:origin x="0" y="-345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89"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87"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80862C-13D7-4631-A1E7-95AE41DA59C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17D14D29-4B51-46CC-9162-6A9C7449522B}">
      <dgm:prSet phldrT="[Texte]"/>
      <dgm:spPr/>
      <dgm:t>
        <a:bodyPr/>
        <a:lstStyle/>
        <a:p>
          <a:r>
            <a:rPr lang="fr-FR" dirty="0"/>
            <a:t>J0</a:t>
          </a:r>
        </a:p>
      </dgm:t>
    </dgm:pt>
    <dgm:pt modelId="{ED549B0A-DB5F-4EDE-B0EA-9FA378C9E563}" type="parTrans" cxnId="{C36E8765-1676-4AE0-9353-F86C79035500}">
      <dgm:prSet/>
      <dgm:spPr/>
      <dgm:t>
        <a:bodyPr/>
        <a:lstStyle/>
        <a:p>
          <a:endParaRPr lang="fr-FR"/>
        </a:p>
      </dgm:t>
    </dgm:pt>
    <dgm:pt modelId="{98425EFA-8FA7-4909-B7D7-5793A7A981A1}" type="sibTrans" cxnId="{C36E8765-1676-4AE0-9353-F86C79035500}">
      <dgm:prSet/>
      <dgm:spPr/>
      <dgm:t>
        <a:bodyPr/>
        <a:lstStyle/>
        <a:p>
          <a:endParaRPr lang="fr-FR"/>
        </a:p>
      </dgm:t>
    </dgm:pt>
    <dgm:pt modelId="{21CD60BD-2FAB-4E09-819B-C7519C4627E9}">
      <dgm:prSet phldrT="[Texte]" custT="1"/>
      <dgm:spPr/>
      <dgm:t>
        <a:bodyPr/>
        <a:lstStyle/>
        <a:p>
          <a:r>
            <a:rPr lang="fr-FR" sz="800" dirty="0"/>
            <a:t>Le call center a des difficultés à utiliser le système de chat et appel</a:t>
          </a:r>
        </a:p>
      </dgm:t>
    </dgm:pt>
    <dgm:pt modelId="{CF213D71-1736-4461-BBA7-7BCF57D50847}" type="parTrans" cxnId="{39363F27-51FD-4771-B5C0-1283E582072D}">
      <dgm:prSet/>
      <dgm:spPr/>
      <dgm:t>
        <a:bodyPr/>
        <a:lstStyle/>
        <a:p>
          <a:endParaRPr lang="fr-FR"/>
        </a:p>
      </dgm:t>
    </dgm:pt>
    <dgm:pt modelId="{16589754-F0A7-42B9-BE93-8DE02772793D}" type="sibTrans" cxnId="{39363F27-51FD-4771-B5C0-1283E582072D}">
      <dgm:prSet/>
      <dgm:spPr/>
      <dgm:t>
        <a:bodyPr/>
        <a:lstStyle/>
        <a:p>
          <a:endParaRPr lang="fr-FR"/>
        </a:p>
      </dgm:t>
    </dgm:pt>
    <dgm:pt modelId="{4EC91F16-D556-420A-A20D-8322BB84757F}">
      <dgm:prSet phldrT="[Texte]" custT="1"/>
      <dgm:spPr/>
      <dgm:t>
        <a:bodyPr/>
        <a:lstStyle/>
        <a:p>
          <a:r>
            <a:rPr lang="fr-FR" sz="800" dirty="0"/>
            <a:t>Le fournisseur du service indique qu’il fait face à des problèmes de production</a:t>
          </a:r>
        </a:p>
      </dgm:t>
    </dgm:pt>
    <dgm:pt modelId="{E9678ECD-FE45-427E-87CD-3C4FE4523235}" type="parTrans" cxnId="{E743D681-F5DA-4F22-A9FA-6138F5F152ED}">
      <dgm:prSet/>
      <dgm:spPr/>
      <dgm:t>
        <a:bodyPr/>
        <a:lstStyle/>
        <a:p>
          <a:endParaRPr lang="fr-FR"/>
        </a:p>
      </dgm:t>
    </dgm:pt>
    <dgm:pt modelId="{C672D2EC-8358-40C4-B0F6-4ED970E673D1}" type="sibTrans" cxnId="{E743D681-F5DA-4F22-A9FA-6138F5F152ED}">
      <dgm:prSet/>
      <dgm:spPr/>
      <dgm:t>
        <a:bodyPr/>
        <a:lstStyle/>
        <a:p>
          <a:endParaRPr lang="fr-FR"/>
        </a:p>
      </dgm:t>
    </dgm:pt>
    <dgm:pt modelId="{61CBFA22-1291-4385-8045-A1D75FE74570}">
      <dgm:prSet phldrT="[Texte]"/>
      <dgm:spPr/>
      <dgm:t>
        <a:bodyPr/>
        <a:lstStyle/>
        <a:p>
          <a:r>
            <a:rPr lang="fr-FR" dirty="0"/>
            <a:t>J0 +3 (incluant week-end)</a:t>
          </a:r>
        </a:p>
      </dgm:t>
    </dgm:pt>
    <dgm:pt modelId="{7DCBFA9D-812E-4513-8C9C-0721F2967F8E}" type="parTrans" cxnId="{31FF9E9A-BAE4-4A5D-8EFA-C43D96FF6609}">
      <dgm:prSet/>
      <dgm:spPr/>
      <dgm:t>
        <a:bodyPr/>
        <a:lstStyle/>
        <a:p>
          <a:endParaRPr lang="fr-FR"/>
        </a:p>
      </dgm:t>
    </dgm:pt>
    <dgm:pt modelId="{771BF3E1-AFE5-4259-B16F-DBD2F954DE19}" type="sibTrans" cxnId="{31FF9E9A-BAE4-4A5D-8EFA-C43D96FF6609}">
      <dgm:prSet/>
      <dgm:spPr/>
      <dgm:t>
        <a:bodyPr/>
        <a:lstStyle/>
        <a:p>
          <a:endParaRPr lang="fr-FR"/>
        </a:p>
      </dgm:t>
    </dgm:pt>
    <dgm:pt modelId="{2FAA7092-9805-4CE4-898E-201A42472594}">
      <dgm:prSet phldrT="[Texte]"/>
      <dgm:spPr/>
      <dgm:t>
        <a:bodyPr/>
        <a:lstStyle/>
        <a:p>
          <a:r>
            <a:rPr lang="fr-FR" dirty="0"/>
            <a:t>Les difficultés continuent</a:t>
          </a:r>
        </a:p>
      </dgm:t>
    </dgm:pt>
    <dgm:pt modelId="{3B2A2BEC-689B-442A-9582-C740DB210A31}" type="parTrans" cxnId="{01467204-CADF-4435-AF4D-CC814E133428}">
      <dgm:prSet/>
      <dgm:spPr/>
      <dgm:t>
        <a:bodyPr/>
        <a:lstStyle/>
        <a:p>
          <a:endParaRPr lang="fr-FR"/>
        </a:p>
      </dgm:t>
    </dgm:pt>
    <dgm:pt modelId="{9F91241A-7680-433B-ADA1-135C042A77FC}" type="sibTrans" cxnId="{01467204-CADF-4435-AF4D-CC814E133428}">
      <dgm:prSet/>
      <dgm:spPr/>
      <dgm:t>
        <a:bodyPr/>
        <a:lstStyle/>
        <a:p>
          <a:endParaRPr lang="fr-FR"/>
        </a:p>
      </dgm:t>
    </dgm:pt>
    <dgm:pt modelId="{0015DFF3-40BA-4285-AEEC-DCBBFB4742D6}">
      <dgm:prSet phldrT="[Texte]"/>
      <dgm:spPr/>
      <dgm:t>
        <a:bodyPr/>
        <a:lstStyle/>
        <a:p>
          <a:r>
            <a:rPr lang="fr-FR" dirty="0"/>
            <a:t>Le plan de secours du client est déclenché</a:t>
          </a:r>
        </a:p>
      </dgm:t>
    </dgm:pt>
    <dgm:pt modelId="{AEC5FA7D-B651-46C5-96EF-1503207CCA89}" type="parTrans" cxnId="{3B197027-101D-4F51-9974-3212E85EB81A}">
      <dgm:prSet/>
      <dgm:spPr/>
      <dgm:t>
        <a:bodyPr/>
        <a:lstStyle/>
        <a:p>
          <a:endParaRPr lang="fr-FR"/>
        </a:p>
      </dgm:t>
    </dgm:pt>
    <dgm:pt modelId="{11648F8D-84FE-4FB3-9CB6-BBE55A263029}" type="sibTrans" cxnId="{3B197027-101D-4F51-9974-3212E85EB81A}">
      <dgm:prSet/>
      <dgm:spPr/>
      <dgm:t>
        <a:bodyPr/>
        <a:lstStyle/>
        <a:p>
          <a:endParaRPr lang="fr-FR"/>
        </a:p>
      </dgm:t>
    </dgm:pt>
    <dgm:pt modelId="{C7D237E4-DF2C-45D1-B82B-8583790F7F1D}">
      <dgm:prSet phldrT="[Texte]"/>
      <dgm:spPr/>
      <dgm:t>
        <a:bodyPr/>
        <a:lstStyle/>
        <a:p>
          <a:r>
            <a:rPr lang="fr-FR" dirty="0"/>
            <a:t>J0 +4</a:t>
          </a:r>
        </a:p>
      </dgm:t>
    </dgm:pt>
    <dgm:pt modelId="{7E0C3551-88D6-47B9-BC53-F8F3F6F2531D}" type="parTrans" cxnId="{EFD1702C-ABE1-4127-9245-2B48885C3885}">
      <dgm:prSet/>
      <dgm:spPr/>
      <dgm:t>
        <a:bodyPr/>
        <a:lstStyle/>
        <a:p>
          <a:endParaRPr lang="fr-FR"/>
        </a:p>
      </dgm:t>
    </dgm:pt>
    <dgm:pt modelId="{6405D262-FE2B-44D3-A9F4-339A3010C095}" type="sibTrans" cxnId="{EFD1702C-ABE1-4127-9245-2B48885C3885}">
      <dgm:prSet/>
      <dgm:spPr/>
      <dgm:t>
        <a:bodyPr/>
        <a:lstStyle/>
        <a:p>
          <a:endParaRPr lang="fr-FR"/>
        </a:p>
      </dgm:t>
    </dgm:pt>
    <dgm:pt modelId="{562C7BC2-5762-4138-94EC-342D950BC115}">
      <dgm:prSet phldrT="[Texte]" custT="1"/>
      <dgm:spPr/>
      <dgm:t>
        <a:bodyPr/>
        <a:lstStyle/>
        <a:p>
          <a:r>
            <a:rPr lang="fr-FR" sz="800" dirty="0"/>
            <a:t>Le fournisseur subit encore des dysfonctionnement une partie de la matinée et finit par nous dire que tout est sous contrôle</a:t>
          </a:r>
        </a:p>
      </dgm:t>
    </dgm:pt>
    <dgm:pt modelId="{03396847-4E25-4A6B-89A3-A3FC99044224}" type="parTrans" cxnId="{42B8DF66-D5CE-4558-8912-384E66EF6F1E}">
      <dgm:prSet/>
      <dgm:spPr/>
      <dgm:t>
        <a:bodyPr/>
        <a:lstStyle/>
        <a:p>
          <a:endParaRPr lang="fr-FR"/>
        </a:p>
      </dgm:t>
    </dgm:pt>
    <dgm:pt modelId="{35D40265-1540-421A-9C35-A5672A08F1A8}" type="sibTrans" cxnId="{42B8DF66-D5CE-4558-8912-384E66EF6F1E}">
      <dgm:prSet/>
      <dgm:spPr/>
      <dgm:t>
        <a:bodyPr/>
        <a:lstStyle/>
        <a:p>
          <a:endParaRPr lang="fr-FR"/>
        </a:p>
      </dgm:t>
    </dgm:pt>
    <dgm:pt modelId="{568F4387-4B57-4C80-96B2-5AB68B3A6C63}">
      <dgm:prSet phldrT="[Texte]"/>
      <dgm:spPr/>
      <dgm:t>
        <a:bodyPr/>
        <a:lstStyle/>
        <a:p>
          <a:r>
            <a:rPr lang="fr-FR" dirty="0"/>
            <a:t>J0 + ~15j</a:t>
          </a:r>
        </a:p>
      </dgm:t>
    </dgm:pt>
    <dgm:pt modelId="{773C0C79-888F-454D-BBB6-55FA1D081FAC}" type="parTrans" cxnId="{FA1B0D6F-7703-42BD-8F22-EA2B781E351E}">
      <dgm:prSet/>
      <dgm:spPr/>
      <dgm:t>
        <a:bodyPr/>
        <a:lstStyle/>
        <a:p>
          <a:endParaRPr lang="fr-FR"/>
        </a:p>
      </dgm:t>
    </dgm:pt>
    <dgm:pt modelId="{AEE9A5AE-2A9C-4129-83C1-5C2617CCFD87}" type="sibTrans" cxnId="{FA1B0D6F-7703-42BD-8F22-EA2B781E351E}">
      <dgm:prSet/>
      <dgm:spPr/>
      <dgm:t>
        <a:bodyPr/>
        <a:lstStyle/>
        <a:p>
          <a:endParaRPr lang="fr-FR"/>
        </a:p>
      </dgm:t>
    </dgm:pt>
    <dgm:pt modelId="{3CA00313-2980-40A5-B186-C091C2563A12}">
      <dgm:prSet phldrT="[Texte]"/>
      <dgm:spPr/>
      <dgm:t>
        <a:bodyPr/>
        <a:lstStyle/>
        <a:p>
          <a:r>
            <a:rPr lang="fr-FR" dirty="0"/>
            <a:t>J0 +~1mois</a:t>
          </a:r>
        </a:p>
      </dgm:t>
    </dgm:pt>
    <dgm:pt modelId="{E5D6DB60-EA86-4292-8D1F-F9003DD77BA1}" type="parTrans" cxnId="{3DFD9B0A-5705-4FA5-9101-CC384C41DFF9}">
      <dgm:prSet/>
      <dgm:spPr/>
      <dgm:t>
        <a:bodyPr/>
        <a:lstStyle/>
        <a:p>
          <a:endParaRPr lang="fr-FR"/>
        </a:p>
      </dgm:t>
    </dgm:pt>
    <dgm:pt modelId="{6AA82DBB-FC6F-4127-ADE6-6905A9EF259A}" type="sibTrans" cxnId="{3DFD9B0A-5705-4FA5-9101-CC384C41DFF9}">
      <dgm:prSet/>
      <dgm:spPr/>
      <dgm:t>
        <a:bodyPr/>
        <a:lstStyle/>
        <a:p>
          <a:endParaRPr lang="fr-FR"/>
        </a:p>
      </dgm:t>
    </dgm:pt>
    <dgm:pt modelId="{D5C28305-8F7E-474A-92E1-9AFDED7F162C}">
      <dgm:prSet phldrT="[Texte]"/>
      <dgm:spPr/>
      <dgm:t>
        <a:bodyPr/>
        <a:lstStyle/>
        <a:p>
          <a:r>
            <a:rPr lang="fr-FR" dirty="0"/>
            <a:t>Le fournisseur indique qu’il subit une attaque DDoS (visant à arrêter les services) mais sans plus de détails</a:t>
          </a:r>
        </a:p>
      </dgm:t>
    </dgm:pt>
    <dgm:pt modelId="{CF7E5831-0322-430D-B625-8907FFD26F50}" type="parTrans" cxnId="{6E7DD50D-2841-42CC-931A-FDE3AD52B215}">
      <dgm:prSet/>
      <dgm:spPr/>
      <dgm:t>
        <a:bodyPr/>
        <a:lstStyle/>
        <a:p>
          <a:endParaRPr lang="fr-FR"/>
        </a:p>
      </dgm:t>
    </dgm:pt>
    <dgm:pt modelId="{5D546826-E8E2-4D39-B2E5-155C54CE471F}" type="sibTrans" cxnId="{6E7DD50D-2841-42CC-931A-FDE3AD52B215}">
      <dgm:prSet/>
      <dgm:spPr/>
      <dgm:t>
        <a:bodyPr/>
        <a:lstStyle/>
        <a:p>
          <a:endParaRPr lang="fr-FR"/>
        </a:p>
      </dgm:t>
    </dgm:pt>
    <dgm:pt modelId="{38D8ABB5-0A4C-4B68-AD16-FB3264F9A095}">
      <dgm:prSet phldrT="[Texte]"/>
      <dgm:spPr/>
      <dgm:t>
        <a:bodyPr/>
        <a:lstStyle/>
        <a:p>
          <a:r>
            <a:rPr lang="fr-FR" dirty="0"/>
            <a:t>Les commerciaux ont consigne de ne plus utiliser les services du fournisseur</a:t>
          </a:r>
        </a:p>
      </dgm:t>
    </dgm:pt>
    <dgm:pt modelId="{2DF000E4-A24B-43E3-9937-A4308A40DFC0}" type="parTrans" cxnId="{AF10C181-9B2C-4452-B436-699065DC32DA}">
      <dgm:prSet/>
      <dgm:spPr/>
      <dgm:t>
        <a:bodyPr/>
        <a:lstStyle/>
        <a:p>
          <a:endParaRPr lang="fr-FR"/>
        </a:p>
      </dgm:t>
    </dgm:pt>
    <dgm:pt modelId="{4DB7AFF7-FB75-4D4C-930A-F53F3B771CC9}" type="sibTrans" cxnId="{AF10C181-9B2C-4452-B436-699065DC32DA}">
      <dgm:prSet/>
      <dgm:spPr/>
      <dgm:t>
        <a:bodyPr/>
        <a:lstStyle/>
        <a:p>
          <a:endParaRPr lang="fr-FR"/>
        </a:p>
      </dgm:t>
    </dgm:pt>
    <dgm:pt modelId="{08B46CDC-29F0-460A-9A91-F6593C26FB2D}">
      <dgm:prSet phldrT="[Texte]"/>
      <dgm:spPr/>
      <dgm:t>
        <a:bodyPr/>
        <a:lstStyle/>
        <a:p>
          <a:r>
            <a:rPr lang="fr-FR" dirty="0"/>
            <a:t>Les connexions en provenance du fournisseur sont coupés à ma demande. Nous vérifions toutes les activités qu’il y a pu y avoir en provenance du fournisseur et rien de suspect n’est identifié</a:t>
          </a:r>
        </a:p>
      </dgm:t>
    </dgm:pt>
    <dgm:pt modelId="{7106084B-7F3C-4BCC-A12F-00C86635F4CF}" type="parTrans" cxnId="{3392E080-BF54-4F96-9224-C16D6A4991B3}">
      <dgm:prSet/>
      <dgm:spPr/>
      <dgm:t>
        <a:bodyPr/>
        <a:lstStyle/>
        <a:p>
          <a:endParaRPr lang="fr-FR"/>
        </a:p>
      </dgm:t>
    </dgm:pt>
    <dgm:pt modelId="{C4DB347B-CD8E-4543-B068-D3ECA4B58E89}" type="sibTrans" cxnId="{3392E080-BF54-4F96-9224-C16D6A4991B3}">
      <dgm:prSet/>
      <dgm:spPr/>
      <dgm:t>
        <a:bodyPr/>
        <a:lstStyle/>
        <a:p>
          <a:endParaRPr lang="fr-FR"/>
        </a:p>
      </dgm:t>
    </dgm:pt>
    <dgm:pt modelId="{4488DF67-B32D-4D78-B489-9CB79298211C}">
      <dgm:prSet custT="1"/>
      <dgm:spPr/>
      <dgm:t>
        <a:bodyPr/>
        <a:lstStyle/>
        <a:p>
          <a:r>
            <a:rPr lang="fr-FR" sz="800" dirty="0"/>
            <a:t>Nous recevons une communication officielle du fournisseur qui indique qu’en réalité il a subit une attaque réussie par </a:t>
          </a:r>
          <a:r>
            <a:rPr lang="fr-FR" sz="800" dirty="0" err="1"/>
            <a:t>ransomware</a:t>
          </a:r>
          <a:r>
            <a:rPr lang="fr-FR" sz="800" dirty="0"/>
            <a:t> et ensuite une attaque </a:t>
          </a:r>
          <a:r>
            <a:rPr lang="fr-FR" sz="800" dirty="0" err="1"/>
            <a:t>DDoS</a:t>
          </a:r>
          <a:endParaRPr lang="fr-FR" sz="800" dirty="0"/>
        </a:p>
      </dgm:t>
    </dgm:pt>
    <dgm:pt modelId="{77E99CFC-7BED-49AF-AD13-1F86F6738BE8}" type="parTrans" cxnId="{FA2DF37B-5135-4031-80B6-F5D2B49B9649}">
      <dgm:prSet/>
      <dgm:spPr/>
      <dgm:t>
        <a:bodyPr/>
        <a:lstStyle/>
        <a:p>
          <a:endParaRPr lang="fr-FR"/>
        </a:p>
      </dgm:t>
    </dgm:pt>
    <dgm:pt modelId="{183FDFEA-9D66-4C0F-B3CA-6673A3F76DF4}" type="sibTrans" cxnId="{FA2DF37B-5135-4031-80B6-F5D2B49B9649}">
      <dgm:prSet/>
      <dgm:spPr/>
      <dgm:t>
        <a:bodyPr/>
        <a:lstStyle/>
        <a:p>
          <a:endParaRPr lang="fr-FR"/>
        </a:p>
      </dgm:t>
    </dgm:pt>
    <dgm:pt modelId="{D237DDC0-7AC1-4521-85F0-B29B07B91B2F}">
      <dgm:prSet custT="1"/>
      <dgm:spPr/>
      <dgm:t>
        <a:bodyPr/>
        <a:lstStyle/>
        <a:p>
          <a:r>
            <a:rPr lang="fr-FR" sz="800" dirty="0"/>
            <a:t>Je demande une réunion avec le responsable sécurité du fournisseur car les informations fournies sont insuffisantes et surtout, mon client n’a pas été prévenu de l’attaque</a:t>
          </a:r>
        </a:p>
      </dgm:t>
    </dgm:pt>
    <dgm:pt modelId="{1F2D8C85-0445-487C-804A-3B869A249175}" type="parTrans" cxnId="{879A23A1-1273-41C3-80DD-F6B821FA13B0}">
      <dgm:prSet/>
      <dgm:spPr/>
      <dgm:t>
        <a:bodyPr/>
        <a:lstStyle/>
        <a:p>
          <a:endParaRPr lang="fr-FR"/>
        </a:p>
      </dgm:t>
    </dgm:pt>
    <dgm:pt modelId="{5D74946E-335B-43AD-9E21-7B532CDED297}" type="sibTrans" cxnId="{879A23A1-1273-41C3-80DD-F6B821FA13B0}">
      <dgm:prSet/>
      <dgm:spPr/>
      <dgm:t>
        <a:bodyPr/>
        <a:lstStyle/>
        <a:p>
          <a:endParaRPr lang="fr-FR"/>
        </a:p>
      </dgm:t>
    </dgm:pt>
    <dgm:pt modelId="{73EB08F7-02FA-4643-B207-FCBB87C13AEA}">
      <dgm:prSet custT="1"/>
      <dgm:spPr/>
      <dgm:t>
        <a:bodyPr/>
        <a:lstStyle/>
        <a:p>
          <a:r>
            <a:rPr lang="fr-FR" sz="800" dirty="0"/>
            <a:t>Nous apprenons qu’en réalité, les cybercriminels étaient présents dans le système du fournisseur depuis fin décembre et ils ont attendu fin janvier avant de déclencher la cyberattaque.</a:t>
          </a:r>
        </a:p>
      </dgm:t>
    </dgm:pt>
    <dgm:pt modelId="{076CF235-C22E-4ABD-BEAE-951185C6FE6D}" type="parTrans" cxnId="{7FBB989B-5CCA-460A-8F1A-28127DE5E2A6}">
      <dgm:prSet/>
      <dgm:spPr/>
      <dgm:t>
        <a:bodyPr/>
        <a:lstStyle/>
        <a:p>
          <a:endParaRPr lang="fr-FR"/>
        </a:p>
      </dgm:t>
    </dgm:pt>
    <dgm:pt modelId="{06CED1A5-0920-43AB-849E-24DFB872D2A9}" type="sibTrans" cxnId="{7FBB989B-5CCA-460A-8F1A-28127DE5E2A6}">
      <dgm:prSet/>
      <dgm:spPr/>
      <dgm:t>
        <a:bodyPr/>
        <a:lstStyle/>
        <a:p>
          <a:endParaRPr lang="fr-FR"/>
        </a:p>
      </dgm:t>
    </dgm:pt>
    <dgm:pt modelId="{A9D9A546-4AB2-4753-9081-A21EA4ACB186}">
      <dgm:prSet custT="1"/>
      <dgm:spPr/>
      <dgm:t>
        <a:bodyPr/>
        <a:lstStyle/>
        <a:p>
          <a:r>
            <a:rPr lang="fr-FR" sz="800" dirty="0"/>
            <a:t>Les dysfonctionnements détectés en J0 et J+3 «était liés à la cyberattaque par </a:t>
          </a:r>
          <a:r>
            <a:rPr lang="fr-FR" sz="800" dirty="0" err="1"/>
            <a:t>ransomware</a:t>
          </a:r>
          <a:r>
            <a:rPr lang="fr-FR" sz="800" dirty="0"/>
            <a:t> »</a:t>
          </a:r>
        </a:p>
      </dgm:t>
    </dgm:pt>
    <dgm:pt modelId="{FEA468B2-EA91-486C-90E2-9140CC079FE6}" type="parTrans" cxnId="{6C2F214C-7A8D-4B6A-ADB4-21250BA06C2C}">
      <dgm:prSet/>
      <dgm:spPr/>
      <dgm:t>
        <a:bodyPr/>
        <a:lstStyle/>
        <a:p>
          <a:endParaRPr lang="fr-FR"/>
        </a:p>
      </dgm:t>
    </dgm:pt>
    <dgm:pt modelId="{2F59E0FB-536C-4E68-8EED-22FE9DEFC268}" type="sibTrans" cxnId="{6C2F214C-7A8D-4B6A-ADB4-21250BA06C2C}">
      <dgm:prSet/>
      <dgm:spPr/>
      <dgm:t>
        <a:bodyPr/>
        <a:lstStyle/>
        <a:p>
          <a:endParaRPr lang="fr-FR"/>
        </a:p>
      </dgm:t>
    </dgm:pt>
    <dgm:pt modelId="{57078F8F-79F5-41C8-84BA-561AC0175373}">
      <dgm:prSet phldrT="[Texte]" custT="1"/>
      <dgm:spPr/>
      <dgm:t>
        <a:bodyPr/>
        <a:lstStyle/>
        <a:p>
          <a:r>
            <a:rPr lang="fr-FR" sz="800" dirty="0"/>
            <a:t>Après discussion en interne (RSSI + responsable du centre de contact + IT), la décision est prise de rouvrir les flux.</a:t>
          </a:r>
        </a:p>
      </dgm:t>
    </dgm:pt>
    <dgm:pt modelId="{C5C10F93-5569-466A-92EC-E6A848DC7F15}" type="parTrans" cxnId="{EC4929B2-AD90-4E42-A6FD-8CDAE7FC3D17}">
      <dgm:prSet/>
      <dgm:spPr/>
      <dgm:t>
        <a:bodyPr/>
        <a:lstStyle/>
        <a:p>
          <a:endParaRPr lang="fr-FR"/>
        </a:p>
      </dgm:t>
    </dgm:pt>
    <dgm:pt modelId="{772C6A80-804A-4D92-A8AD-C712D1A083BA}" type="sibTrans" cxnId="{EC4929B2-AD90-4E42-A6FD-8CDAE7FC3D17}">
      <dgm:prSet/>
      <dgm:spPr/>
      <dgm:t>
        <a:bodyPr/>
        <a:lstStyle/>
        <a:p>
          <a:endParaRPr lang="fr-FR"/>
        </a:p>
      </dgm:t>
    </dgm:pt>
    <dgm:pt modelId="{E3D6D591-6338-48F9-A69A-CCE1EDA7DD85}">
      <dgm:prSet custT="1"/>
      <dgm:spPr/>
      <dgm:t>
        <a:bodyPr/>
        <a:lstStyle/>
        <a:p>
          <a:r>
            <a:rPr lang="fr-FR" sz="800" dirty="0"/>
            <a:t>Les dysfonctionnements de J0 + 4 étaient liés à la cyberattaque DDoS sur le site web vitrine du fournisseur </a:t>
          </a:r>
          <a:r>
            <a:rPr lang="fr-FR" sz="800" dirty="0">
              <a:sym typeface="Wingdings" panose="05000000000000000000" pitchFamily="2" charset="2"/>
            </a:rPr>
            <a:t> cela a aussi perturbé les autres services</a:t>
          </a:r>
          <a:endParaRPr lang="fr-FR" sz="800" dirty="0"/>
        </a:p>
      </dgm:t>
    </dgm:pt>
    <dgm:pt modelId="{EDB7D8C4-E576-4EB2-81D1-4095058B8E98}" type="parTrans" cxnId="{C85FEF2A-21C6-4D18-8EDB-41B454E8E752}">
      <dgm:prSet/>
      <dgm:spPr/>
      <dgm:t>
        <a:bodyPr/>
        <a:lstStyle/>
        <a:p>
          <a:endParaRPr lang="fr-FR"/>
        </a:p>
      </dgm:t>
    </dgm:pt>
    <dgm:pt modelId="{3FF5CB67-60FF-401C-9F80-266E60D43522}" type="sibTrans" cxnId="{C85FEF2A-21C6-4D18-8EDB-41B454E8E752}">
      <dgm:prSet/>
      <dgm:spPr/>
      <dgm:t>
        <a:bodyPr/>
        <a:lstStyle/>
        <a:p>
          <a:endParaRPr lang="fr-FR"/>
        </a:p>
      </dgm:t>
    </dgm:pt>
    <dgm:pt modelId="{B33F7350-0791-41AC-A900-601A4701575B}" type="pres">
      <dgm:prSet presAssocID="{EF80862C-13D7-4631-A1E7-95AE41DA59C0}" presName="linearFlow" presStyleCnt="0">
        <dgm:presLayoutVars>
          <dgm:dir/>
          <dgm:animLvl val="lvl"/>
          <dgm:resizeHandles val="exact"/>
        </dgm:presLayoutVars>
      </dgm:prSet>
      <dgm:spPr/>
    </dgm:pt>
    <dgm:pt modelId="{01CE5262-6E33-47D0-9C94-3CCF66B27F80}" type="pres">
      <dgm:prSet presAssocID="{17D14D29-4B51-46CC-9162-6A9C7449522B}" presName="composite" presStyleCnt="0"/>
      <dgm:spPr/>
    </dgm:pt>
    <dgm:pt modelId="{2E4BEF9A-DC28-4A5C-B7A9-9DB902F4792E}" type="pres">
      <dgm:prSet presAssocID="{17D14D29-4B51-46CC-9162-6A9C7449522B}" presName="parentText" presStyleLbl="alignNode1" presStyleIdx="0" presStyleCnt="5">
        <dgm:presLayoutVars>
          <dgm:chMax val="1"/>
          <dgm:bulletEnabled val="1"/>
        </dgm:presLayoutVars>
      </dgm:prSet>
      <dgm:spPr/>
    </dgm:pt>
    <dgm:pt modelId="{0D90A525-0FE9-45FD-B889-287FD96CED83}" type="pres">
      <dgm:prSet presAssocID="{17D14D29-4B51-46CC-9162-6A9C7449522B}" presName="descendantText" presStyleLbl="alignAcc1" presStyleIdx="0" presStyleCnt="5">
        <dgm:presLayoutVars>
          <dgm:bulletEnabled val="1"/>
        </dgm:presLayoutVars>
      </dgm:prSet>
      <dgm:spPr/>
    </dgm:pt>
    <dgm:pt modelId="{4D335A28-8F39-437D-A49F-ACEDDC43C65D}" type="pres">
      <dgm:prSet presAssocID="{98425EFA-8FA7-4909-B7D7-5793A7A981A1}" presName="sp" presStyleCnt="0"/>
      <dgm:spPr/>
    </dgm:pt>
    <dgm:pt modelId="{1449B5F3-A753-433C-BE52-7F337C165357}" type="pres">
      <dgm:prSet presAssocID="{61CBFA22-1291-4385-8045-A1D75FE74570}" presName="composite" presStyleCnt="0"/>
      <dgm:spPr/>
    </dgm:pt>
    <dgm:pt modelId="{AEFF1502-4982-4158-8AF3-B495AB715808}" type="pres">
      <dgm:prSet presAssocID="{61CBFA22-1291-4385-8045-A1D75FE74570}" presName="parentText" presStyleLbl="alignNode1" presStyleIdx="1" presStyleCnt="5">
        <dgm:presLayoutVars>
          <dgm:chMax val="1"/>
          <dgm:bulletEnabled val="1"/>
        </dgm:presLayoutVars>
      </dgm:prSet>
      <dgm:spPr/>
    </dgm:pt>
    <dgm:pt modelId="{362FD0B2-788D-4462-A21E-207EC1EA0C6D}" type="pres">
      <dgm:prSet presAssocID="{61CBFA22-1291-4385-8045-A1D75FE74570}" presName="descendantText" presStyleLbl="alignAcc1" presStyleIdx="1" presStyleCnt="5">
        <dgm:presLayoutVars>
          <dgm:bulletEnabled val="1"/>
        </dgm:presLayoutVars>
      </dgm:prSet>
      <dgm:spPr/>
    </dgm:pt>
    <dgm:pt modelId="{65870D52-E2D3-4993-9A49-FBBE112624DC}" type="pres">
      <dgm:prSet presAssocID="{771BF3E1-AFE5-4259-B16F-DBD2F954DE19}" presName="sp" presStyleCnt="0"/>
      <dgm:spPr/>
    </dgm:pt>
    <dgm:pt modelId="{2D5D817C-5A47-4072-B168-7630F347B110}" type="pres">
      <dgm:prSet presAssocID="{C7D237E4-DF2C-45D1-B82B-8583790F7F1D}" presName="composite" presStyleCnt="0"/>
      <dgm:spPr/>
    </dgm:pt>
    <dgm:pt modelId="{5CE4D4A0-94AC-4CB6-95F0-F2AAC72B2A86}" type="pres">
      <dgm:prSet presAssocID="{C7D237E4-DF2C-45D1-B82B-8583790F7F1D}" presName="parentText" presStyleLbl="alignNode1" presStyleIdx="2" presStyleCnt="5">
        <dgm:presLayoutVars>
          <dgm:chMax val="1"/>
          <dgm:bulletEnabled val="1"/>
        </dgm:presLayoutVars>
      </dgm:prSet>
      <dgm:spPr/>
    </dgm:pt>
    <dgm:pt modelId="{3CAB05EA-3999-4FF7-945B-63EC63A0385E}" type="pres">
      <dgm:prSet presAssocID="{C7D237E4-DF2C-45D1-B82B-8583790F7F1D}" presName="descendantText" presStyleLbl="alignAcc1" presStyleIdx="2" presStyleCnt="5">
        <dgm:presLayoutVars>
          <dgm:bulletEnabled val="1"/>
        </dgm:presLayoutVars>
      </dgm:prSet>
      <dgm:spPr/>
    </dgm:pt>
    <dgm:pt modelId="{477E71BE-0968-48CA-8FAC-1F582D523551}" type="pres">
      <dgm:prSet presAssocID="{6405D262-FE2B-44D3-A9F4-339A3010C095}" presName="sp" presStyleCnt="0"/>
      <dgm:spPr/>
    </dgm:pt>
    <dgm:pt modelId="{73171346-6C1C-457D-BACE-7364EE57B18C}" type="pres">
      <dgm:prSet presAssocID="{568F4387-4B57-4C80-96B2-5AB68B3A6C63}" presName="composite" presStyleCnt="0"/>
      <dgm:spPr/>
    </dgm:pt>
    <dgm:pt modelId="{FB01FA21-2F1E-4543-A3AE-BCAA0EB185A8}" type="pres">
      <dgm:prSet presAssocID="{568F4387-4B57-4C80-96B2-5AB68B3A6C63}" presName="parentText" presStyleLbl="alignNode1" presStyleIdx="3" presStyleCnt="5">
        <dgm:presLayoutVars>
          <dgm:chMax val="1"/>
          <dgm:bulletEnabled val="1"/>
        </dgm:presLayoutVars>
      </dgm:prSet>
      <dgm:spPr/>
    </dgm:pt>
    <dgm:pt modelId="{C9984C7C-E577-477C-874F-6B61252136D3}" type="pres">
      <dgm:prSet presAssocID="{568F4387-4B57-4C80-96B2-5AB68B3A6C63}" presName="descendantText" presStyleLbl="alignAcc1" presStyleIdx="3" presStyleCnt="5">
        <dgm:presLayoutVars>
          <dgm:bulletEnabled val="1"/>
        </dgm:presLayoutVars>
      </dgm:prSet>
      <dgm:spPr/>
    </dgm:pt>
    <dgm:pt modelId="{2EEA6EF0-D401-456E-9544-85F71293545F}" type="pres">
      <dgm:prSet presAssocID="{AEE9A5AE-2A9C-4129-83C1-5C2617CCFD87}" presName="sp" presStyleCnt="0"/>
      <dgm:spPr/>
    </dgm:pt>
    <dgm:pt modelId="{2818F1AD-8218-49D0-806B-0CE0F0CD1D42}" type="pres">
      <dgm:prSet presAssocID="{3CA00313-2980-40A5-B186-C091C2563A12}" presName="composite" presStyleCnt="0"/>
      <dgm:spPr/>
    </dgm:pt>
    <dgm:pt modelId="{6591F919-2046-43E0-B0A7-3115478FEF28}" type="pres">
      <dgm:prSet presAssocID="{3CA00313-2980-40A5-B186-C091C2563A12}" presName="parentText" presStyleLbl="alignNode1" presStyleIdx="4" presStyleCnt="5">
        <dgm:presLayoutVars>
          <dgm:chMax val="1"/>
          <dgm:bulletEnabled val="1"/>
        </dgm:presLayoutVars>
      </dgm:prSet>
      <dgm:spPr/>
    </dgm:pt>
    <dgm:pt modelId="{7882DD8D-9B3D-4C36-BF3E-019573F1A79D}" type="pres">
      <dgm:prSet presAssocID="{3CA00313-2980-40A5-B186-C091C2563A12}" presName="descendantText" presStyleLbl="alignAcc1" presStyleIdx="4" presStyleCnt="5">
        <dgm:presLayoutVars>
          <dgm:bulletEnabled val="1"/>
        </dgm:presLayoutVars>
      </dgm:prSet>
      <dgm:spPr/>
    </dgm:pt>
  </dgm:ptLst>
  <dgm:cxnLst>
    <dgm:cxn modelId="{F9E60902-D2E0-4C70-B6EA-34302EE8D208}" type="presOf" srcId="{4EC91F16-D556-420A-A20D-8322BB84757F}" destId="{0D90A525-0FE9-45FD-B889-287FD96CED83}" srcOrd="0" destOrd="1" presId="urn:microsoft.com/office/officeart/2005/8/layout/chevron2"/>
    <dgm:cxn modelId="{2154C503-F1FB-4BAB-A3E1-11B924FE9463}" type="presOf" srcId="{21CD60BD-2FAB-4E09-819B-C7519C4627E9}" destId="{0D90A525-0FE9-45FD-B889-287FD96CED83}" srcOrd="0" destOrd="0" presId="urn:microsoft.com/office/officeart/2005/8/layout/chevron2"/>
    <dgm:cxn modelId="{01467204-CADF-4435-AF4D-CC814E133428}" srcId="{61CBFA22-1291-4385-8045-A1D75FE74570}" destId="{2FAA7092-9805-4CE4-898E-201A42472594}" srcOrd="0" destOrd="0" parTransId="{3B2A2BEC-689B-442A-9582-C740DB210A31}" sibTransId="{9F91241A-7680-433B-ADA1-135C042A77FC}"/>
    <dgm:cxn modelId="{ADB7C608-E926-4798-A40A-0D32EF71E749}" type="presOf" srcId="{568F4387-4B57-4C80-96B2-5AB68B3A6C63}" destId="{FB01FA21-2F1E-4543-A3AE-BCAA0EB185A8}" srcOrd="0" destOrd="0" presId="urn:microsoft.com/office/officeart/2005/8/layout/chevron2"/>
    <dgm:cxn modelId="{87A9B109-1EA9-4854-8FD3-7E7CC0886F29}" type="presOf" srcId="{EF80862C-13D7-4631-A1E7-95AE41DA59C0}" destId="{B33F7350-0791-41AC-A900-601A4701575B}" srcOrd="0" destOrd="0" presId="urn:microsoft.com/office/officeart/2005/8/layout/chevron2"/>
    <dgm:cxn modelId="{3DFD9B0A-5705-4FA5-9101-CC384C41DFF9}" srcId="{EF80862C-13D7-4631-A1E7-95AE41DA59C0}" destId="{3CA00313-2980-40A5-B186-C091C2563A12}" srcOrd="4" destOrd="0" parTransId="{E5D6DB60-EA86-4292-8D1F-F9003DD77BA1}" sibTransId="{6AA82DBB-FC6F-4127-ADE6-6905A9EF259A}"/>
    <dgm:cxn modelId="{6E7DD50D-2841-42CC-931A-FDE3AD52B215}" srcId="{61CBFA22-1291-4385-8045-A1D75FE74570}" destId="{D5C28305-8F7E-474A-92E1-9AFDED7F162C}" srcOrd="1" destOrd="0" parTransId="{CF7E5831-0322-430D-B625-8907FFD26F50}" sibTransId="{5D546826-E8E2-4D39-B2E5-155C54CE471F}"/>
    <dgm:cxn modelId="{4770CF11-EF56-4E08-869F-31B633DE248E}" type="presOf" srcId="{17D14D29-4B51-46CC-9162-6A9C7449522B}" destId="{2E4BEF9A-DC28-4A5C-B7A9-9DB902F4792E}" srcOrd="0" destOrd="0" presId="urn:microsoft.com/office/officeart/2005/8/layout/chevron2"/>
    <dgm:cxn modelId="{F90D8C12-7CA6-4F65-AEC6-EE067B7EBF64}" type="presOf" srcId="{4488DF67-B32D-4D78-B489-9CB79298211C}" destId="{C9984C7C-E577-477C-874F-6B61252136D3}" srcOrd="0" destOrd="0" presId="urn:microsoft.com/office/officeart/2005/8/layout/chevron2"/>
    <dgm:cxn modelId="{8F8B1217-371F-4B0F-9BD1-16F3D742B00E}" type="presOf" srcId="{2FAA7092-9805-4CE4-898E-201A42472594}" destId="{362FD0B2-788D-4462-A21E-207EC1EA0C6D}" srcOrd="0" destOrd="0" presId="urn:microsoft.com/office/officeart/2005/8/layout/chevron2"/>
    <dgm:cxn modelId="{39363F27-51FD-4771-B5C0-1283E582072D}" srcId="{17D14D29-4B51-46CC-9162-6A9C7449522B}" destId="{21CD60BD-2FAB-4E09-819B-C7519C4627E9}" srcOrd="0" destOrd="0" parTransId="{CF213D71-1736-4461-BBA7-7BCF57D50847}" sibTransId="{16589754-F0A7-42B9-BE93-8DE02772793D}"/>
    <dgm:cxn modelId="{3B197027-101D-4F51-9974-3212E85EB81A}" srcId="{61CBFA22-1291-4385-8045-A1D75FE74570}" destId="{0015DFF3-40BA-4285-AEEC-DCBBFB4742D6}" srcOrd="2" destOrd="0" parTransId="{AEC5FA7D-B651-46C5-96EF-1503207CCA89}" sibTransId="{11648F8D-84FE-4FB3-9CB6-BBE55A263029}"/>
    <dgm:cxn modelId="{C85FEF2A-21C6-4D18-8EDB-41B454E8E752}" srcId="{3CA00313-2980-40A5-B186-C091C2563A12}" destId="{E3D6D591-6338-48F9-A69A-CCE1EDA7DD85}" srcOrd="2" destOrd="0" parTransId="{EDB7D8C4-E576-4EB2-81D1-4095058B8E98}" sibTransId="{3FF5CB67-60FF-401C-9F80-266E60D43522}"/>
    <dgm:cxn modelId="{13955A2C-FAA2-4CC0-9957-41F222DD75D3}" type="presOf" srcId="{0015DFF3-40BA-4285-AEEC-DCBBFB4742D6}" destId="{362FD0B2-788D-4462-A21E-207EC1EA0C6D}" srcOrd="0" destOrd="2" presId="urn:microsoft.com/office/officeart/2005/8/layout/chevron2"/>
    <dgm:cxn modelId="{EFD1702C-ABE1-4127-9245-2B48885C3885}" srcId="{EF80862C-13D7-4631-A1E7-95AE41DA59C0}" destId="{C7D237E4-DF2C-45D1-B82B-8583790F7F1D}" srcOrd="2" destOrd="0" parTransId="{7E0C3551-88D6-47B9-BC53-F8F3F6F2531D}" sibTransId="{6405D262-FE2B-44D3-A9F4-339A3010C095}"/>
    <dgm:cxn modelId="{21DB6841-9885-4EA9-B440-74A6E7E1424C}" type="presOf" srcId="{57078F8F-79F5-41C8-84BA-561AC0175373}" destId="{3CAB05EA-3999-4FF7-945B-63EC63A0385E}" srcOrd="0" destOrd="1" presId="urn:microsoft.com/office/officeart/2005/8/layout/chevron2"/>
    <dgm:cxn modelId="{0FA08B43-B524-45BE-BD11-58DA8B2FA39C}" type="presOf" srcId="{562C7BC2-5762-4138-94EC-342D950BC115}" destId="{3CAB05EA-3999-4FF7-945B-63EC63A0385E}" srcOrd="0" destOrd="0" presId="urn:microsoft.com/office/officeart/2005/8/layout/chevron2"/>
    <dgm:cxn modelId="{6C2F214C-7A8D-4B6A-ADB4-21250BA06C2C}" srcId="{3CA00313-2980-40A5-B186-C091C2563A12}" destId="{A9D9A546-4AB2-4753-9081-A21EA4ACB186}" srcOrd="1" destOrd="0" parTransId="{FEA468B2-EA91-486C-90E2-9140CC079FE6}" sibTransId="{2F59E0FB-536C-4E68-8EED-22FE9DEFC268}"/>
    <dgm:cxn modelId="{97C1A34C-D741-449C-9667-7D18FFA12658}" type="presOf" srcId="{38D8ABB5-0A4C-4B68-AD16-FB3264F9A095}" destId="{362FD0B2-788D-4462-A21E-207EC1EA0C6D}" srcOrd="0" destOrd="3" presId="urn:microsoft.com/office/officeart/2005/8/layout/chevron2"/>
    <dgm:cxn modelId="{0792C74F-5E1B-4E2F-8D24-A2BDF9CAA06C}" type="presOf" srcId="{C7D237E4-DF2C-45D1-B82B-8583790F7F1D}" destId="{5CE4D4A0-94AC-4CB6-95F0-F2AAC72B2A86}" srcOrd="0" destOrd="0" presId="urn:microsoft.com/office/officeart/2005/8/layout/chevron2"/>
    <dgm:cxn modelId="{C36E8765-1676-4AE0-9353-F86C79035500}" srcId="{EF80862C-13D7-4631-A1E7-95AE41DA59C0}" destId="{17D14D29-4B51-46CC-9162-6A9C7449522B}" srcOrd="0" destOrd="0" parTransId="{ED549B0A-DB5F-4EDE-B0EA-9FA378C9E563}" sibTransId="{98425EFA-8FA7-4909-B7D7-5793A7A981A1}"/>
    <dgm:cxn modelId="{42B8DF66-D5CE-4558-8912-384E66EF6F1E}" srcId="{C7D237E4-DF2C-45D1-B82B-8583790F7F1D}" destId="{562C7BC2-5762-4138-94EC-342D950BC115}" srcOrd="0" destOrd="0" parTransId="{03396847-4E25-4A6B-89A3-A3FC99044224}" sibTransId="{35D40265-1540-421A-9C35-A5672A08F1A8}"/>
    <dgm:cxn modelId="{FBEF5669-3648-479F-9DE6-24163466EC30}" type="presOf" srcId="{D5C28305-8F7E-474A-92E1-9AFDED7F162C}" destId="{362FD0B2-788D-4462-A21E-207EC1EA0C6D}" srcOrd="0" destOrd="1" presId="urn:microsoft.com/office/officeart/2005/8/layout/chevron2"/>
    <dgm:cxn modelId="{FA1B0D6F-7703-42BD-8F22-EA2B781E351E}" srcId="{EF80862C-13D7-4631-A1E7-95AE41DA59C0}" destId="{568F4387-4B57-4C80-96B2-5AB68B3A6C63}" srcOrd="3" destOrd="0" parTransId="{773C0C79-888F-454D-BBB6-55FA1D081FAC}" sibTransId="{AEE9A5AE-2A9C-4129-83C1-5C2617CCFD87}"/>
    <dgm:cxn modelId="{FA2DF37B-5135-4031-80B6-F5D2B49B9649}" srcId="{568F4387-4B57-4C80-96B2-5AB68B3A6C63}" destId="{4488DF67-B32D-4D78-B489-9CB79298211C}" srcOrd="0" destOrd="0" parTransId="{77E99CFC-7BED-49AF-AD13-1F86F6738BE8}" sibTransId="{183FDFEA-9D66-4C0F-B3CA-6673A3F76DF4}"/>
    <dgm:cxn modelId="{3392E080-BF54-4F96-9224-C16D6A4991B3}" srcId="{61CBFA22-1291-4385-8045-A1D75FE74570}" destId="{08B46CDC-29F0-460A-9A91-F6593C26FB2D}" srcOrd="4" destOrd="0" parTransId="{7106084B-7F3C-4BCC-A12F-00C86635F4CF}" sibTransId="{C4DB347B-CD8E-4543-B068-D3ECA4B58E89}"/>
    <dgm:cxn modelId="{AF10C181-9B2C-4452-B436-699065DC32DA}" srcId="{61CBFA22-1291-4385-8045-A1D75FE74570}" destId="{38D8ABB5-0A4C-4B68-AD16-FB3264F9A095}" srcOrd="3" destOrd="0" parTransId="{2DF000E4-A24B-43E3-9937-A4308A40DFC0}" sibTransId="{4DB7AFF7-FB75-4D4C-930A-F53F3B771CC9}"/>
    <dgm:cxn modelId="{E743D681-F5DA-4F22-A9FA-6138F5F152ED}" srcId="{17D14D29-4B51-46CC-9162-6A9C7449522B}" destId="{4EC91F16-D556-420A-A20D-8322BB84757F}" srcOrd="1" destOrd="0" parTransId="{E9678ECD-FE45-427E-87CD-3C4FE4523235}" sibTransId="{C672D2EC-8358-40C4-B0F6-4ED970E673D1}"/>
    <dgm:cxn modelId="{C9E6D882-2EEF-47A0-9657-FD4C35243D84}" type="presOf" srcId="{3CA00313-2980-40A5-B186-C091C2563A12}" destId="{6591F919-2046-43E0-B0A7-3115478FEF28}" srcOrd="0" destOrd="0" presId="urn:microsoft.com/office/officeart/2005/8/layout/chevron2"/>
    <dgm:cxn modelId="{70C6BB8A-76CB-4A29-8247-D91B95FBE83B}" type="presOf" srcId="{61CBFA22-1291-4385-8045-A1D75FE74570}" destId="{AEFF1502-4982-4158-8AF3-B495AB715808}" srcOrd="0" destOrd="0" presId="urn:microsoft.com/office/officeart/2005/8/layout/chevron2"/>
    <dgm:cxn modelId="{31FF9E9A-BAE4-4A5D-8EFA-C43D96FF6609}" srcId="{EF80862C-13D7-4631-A1E7-95AE41DA59C0}" destId="{61CBFA22-1291-4385-8045-A1D75FE74570}" srcOrd="1" destOrd="0" parTransId="{7DCBFA9D-812E-4513-8C9C-0721F2967F8E}" sibTransId="{771BF3E1-AFE5-4259-B16F-DBD2F954DE19}"/>
    <dgm:cxn modelId="{7FBB989B-5CCA-460A-8F1A-28127DE5E2A6}" srcId="{3CA00313-2980-40A5-B186-C091C2563A12}" destId="{73EB08F7-02FA-4643-B207-FCBB87C13AEA}" srcOrd="0" destOrd="0" parTransId="{076CF235-C22E-4ABD-BEAE-951185C6FE6D}" sibTransId="{06CED1A5-0920-43AB-849E-24DFB872D2A9}"/>
    <dgm:cxn modelId="{879A23A1-1273-41C3-80DD-F6B821FA13B0}" srcId="{568F4387-4B57-4C80-96B2-5AB68B3A6C63}" destId="{D237DDC0-7AC1-4521-85F0-B29B07B91B2F}" srcOrd="1" destOrd="0" parTransId="{1F2D8C85-0445-487C-804A-3B869A249175}" sibTransId="{5D74946E-335B-43AD-9E21-7B532CDED297}"/>
    <dgm:cxn modelId="{7E89C0A3-1A90-4142-97AA-8636BB338EDC}" type="presOf" srcId="{08B46CDC-29F0-460A-9A91-F6593C26FB2D}" destId="{362FD0B2-788D-4462-A21E-207EC1EA0C6D}" srcOrd="0" destOrd="4" presId="urn:microsoft.com/office/officeart/2005/8/layout/chevron2"/>
    <dgm:cxn modelId="{E74EC7AA-8D1F-4489-A1AE-EDDE060505B0}" type="presOf" srcId="{73EB08F7-02FA-4643-B207-FCBB87C13AEA}" destId="{7882DD8D-9B3D-4C36-BF3E-019573F1A79D}" srcOrd="0" destOrd="0" presId="urn:microsoft.com/office/officeart/2005/8/layout/chevron2"/>
    <dgm:cxn modelId="{EC4929B2-AD90-4E42-A6FD-8CDAE7FC3D17}" srcId="{C7D237E4-DF2C-45D1-B82B-8583790F7F1D}" destId="{57078F8F-79F5-41C8-84BA-561AC0175373}" srcOrd="1" destOrd="0" parTransId="{C5C10F93-5569-466A-92EC-E6A848DC7F15}" sibTransId="{772C6A80-804A-4D92-A8AD-C712D1A083BA}"/>
    <dgm:cxn modelId="{FEC1A1BA-42D2-4DDD-A34A-48D035B63EC6}" type="presOf" srcId="{D237DDC0-7AC1-4521-85F0-B29B07B91B2F}" destId="{C9984C7C-E577-477C-874F-6B61252136D3}" srcOrd="0" destOrd="1" presId="urn:microsoft.com/office/officeart/2005/8/layout/chevron2"/>
    <dgm:cxn modelId="{A65FECE9-4CE8-4DBE-BF2B-6459B69CDCEA}" type="presOf" srcId="{A9D9A546-4AB2-4753-9081-A21EA4ACB186}" destId="{7882DD8D-9B3D-4C36-BF3E-019573F1A79D}" srcOrd="0" destOrd="1" presId="urn:microsoft.com/office/officeart/2005/8/layout/chevron2"/>
    <dgm:cxn modelId="{AB3713F2-A6F3-42C8-A19A-87B747984D80}" type="presOf" srcId="{E3D6D591-6338-48F9-A69A-CCE1EDA7DD85}" destId="{7882DD8D-9B3D-4C36-BF3E-019573F1A79D}" srcOrd="0" destOrd="2" presId="urn:microsoft.com/office/officeart/2005/8/layout/chevron2"/>
    <dgm:cxn modelId="{79C92D30-4464-4BB6-8745-AAF407BC83DB}" type="presParOf" srcId="{B33F7350-0791-41AC-A900-601A4701575B}" destId="{01CE5262-6E33-47D0-9C94-3CCF66B27F80}" srcOrd="0" destOrd="0" presId="urn:microsoft.com/office/officeart/2005/8/layout/chevron2"/>
    <dgm:cxn modelId="{9A903776-13D2-48BF-A73C-6F8C2487F9AF}" type="presParOf" srcId="{01CE5262-6E33-47D0-9C94-3CCF66B27F80}" destId="{2E4BEF9A-DC28-4A5C-B7A9-9DB902F4792E}" srcOrd="0" destOrd="0" presId="urn:microsoft.com/office/officeart/2005/8/layout/chevron2"/>
    <dgm:cxn modelId="{DBF5C860-3C7E-482F-9B95-C3CA96975996}" type="presParOf" srcId="{01CE5262-6E33-47D0-9C94-3CCF66B27F80}" destId="{0D90A525-0FE9-45FD-B889-287FD96CED83}" srcOrd="1" destOrd="0" presId="urn:microsoft.com/office/officeart/2005/8/layout/chevron2"/>
    <dgm:cxn modelId="{D4816814-3BCE-4727-9534-20A60B78F93E}" type="presParOf" srcId="{B33F7350-0791-41AC-A900-601A4701575B}" destId="{4D335A28-8F39-437D-A49F-ACEDDC43C65D}" srcOrd="1" destOrd="0" presId="urn:microsoft.com/office/officeart/2005/8/layout/chevron2"/>
    <dgm:cxn modelId="{D099FBA6-ED99-4A1B-ADEA-0A651A9C5C82}" type="presParOf" srcId="{B33F7350-0791-41AC-A900-601A4701575B}" destId="{1449B5F3-A753-433C-BE52-7F337C165357}" srcOrd="2" destOrd="0" presId="urn:microsoft.com/office/officeart/2005/8/layout/chevron2"/>
    <dgm:cxn modelId="{E93731C9-8328-42BD-BD4E-1DD4BE81D81E}" type="presParOf" srcId="{1449B5F3-A753-433C-BE52-7F337C165357}" destId="{AEFF1502-4982-4158-8AF3-B495AB715808}" srcOrd="0" destOrd="0" presId="urn:microsoft.com/office/officeart/2005/8/layout/chevron2"/>
    <dgm:cxn modelId="{20F735F1-C639-4E1B-84DF-6F515EBBF2C3}" type="presParOf" srcId="{1449B5F3-A753-433C-BE52-7F337C165357}" destId="{362FD0B2-788D-4462-A21E-207EC1EA0C6D}" srcOrd="1" destOrd="0" presId="urn:microsoft.com/office/officeart/2005/8/layout/chevron2"/>
    <dgm:cxn modelId="{9D71CD20-3113-4CCB-A7D3-4ED8C082A519}" type="presParOf" srcId="{B33F7350-0791-41AC-A900-601A4701575B}" destId="{65870D52-E2D3-4993-9A49-FBBE112624DC}" srcOrd="3" destOrd="0" presId="urn:microsoft.com/office/officeart/2005/8/layout/chevron2"/>
    <dgm:cxn modelId="{4D3C09B1-7D78-4FB0-B99B-9DB519411C05}" type="presParOf" srcId="{B33F7350-0791-41AC-A900-601A4701575B}" destId="{2D5D817C-5A47-4072-B168-7630F347B110}" srcOrd="4" destOrd="0" presId="urn:microsoft.com/office/officeart/2005/8/layout/chevron2"/>
    <dgm:cxn modelId="{70383221-B84A-4266-A58F-A93226299930}" type="presParOf" srcId="{2D5D817C-5A47-4072-B168-7630F347B110}" destId="{5CE4D4A0-94AC-4CB6-95F0-F2AAC72B2A86}" srcOrd="0" destOrd="0" presId="urn:microsoft.com/office/officeart/2005/8/layout/chevron2"/>
    <dgm:cxn modelId="{4FEB3F1A-C0ED-4DCA-BDB2-C16E1F2DEEE3}" type="presParOf" srcId="{2D5D817C-5A47-4072-B168-7630F347B110}" destId="{3CAB05EA-3999-4FF7-945B-63EC63A0385E}" srcOrd="1" destOrd="0" presId="urn:microsoft.com/office/officeart/2005/8/layout/chevron2"/>
    <dgm:cxn modelId="{26B98ED2-6677-40FD-9BA9-154C834A447B}" type="presParOf" srcId="{B33F7350-0791-41AC-A900-601A4701575B}" destId="{477E71BE-0968-48CA-8FAC-1F582D523551}" srcOrd="5" destOrd="0" presId="urn:microsoft.com/office/officeart/2005/8/layout/chevron2"/>
    <dgm:cxn modelId="{179CD5B6-7527-40C8-9E43-047C53EC8609}" type="presParOf" srcId="{B33F7350-0791-41AC-A900-601A4701575B}" destId="{73171346-6C1C-457D-BACE-7364EE57B18C}" srcOrd="6" destOrd="0" presId="urn:microsoft.com/office/officeart/2005/8/layout/chevron2"/>
    <dgm:cxn modelId="{14E0A0C7-9005-4FCB-833E-39AFB483CBD4}" type="presParOf" srcId="{73171346-6C1C-457D-BACE-7364EE57B18C}" destId="{FB01FA21-2F1E-4543-A3AE-BCAA0EB185A8}" srcOrd="0" destOrd="0" presId="urn:microsoft.com/office/officeart/2005/8/layout/chevron2"/>
    <dgm:cxn modelId="{1933C427-3E46-43B5-AF48-E19351144191}" type="presParOf" srcId="{73171346-6C1C-457D-BACE-7364EE57B18C}" destId="{C9984C7C-E577-477C-874F-6B61252136D3}" srcOrd="1" destOrd="0" presId="urn:microsoft.com/office/officeart/2005/8/layout/chevron2"/>
    <dgm:cxn modelId="{37304CF6-9FCD-46CB-A5BD-921AC11E7177}" type="presParOf" srcId="{B33F7350-0791-41AC-A900-601A4701575B}" destId="{2EEA6EF0-D401-456E-9544-85F71293545F}" srcOrd="7" destOrd="0" presId="urn:microsoft.com/office/officeart/2005/8/layout/chevron2"/>
    <dgm:cxn modelId="{88B27240-EFAC-490F-8126-AA60C05EA943}" type="presParOf" srcId="{B33F7350-0791-41AC-A900-601A4701575B}" destId="{2818F1AD-8218-49D0-806B-0CE0F0CD1D42}" srcOrd="8" destOrd="0" presId="urn:microsoft.com/office/officeart/2005/8/layout/chevron2"/>
    <dgm:cxn modelId="{09F2BE54-D77B-43B3-8CA5-4D392BF0F2C5}" type="presParOf" srcId="{2818F1AD-8218-49D0-806B-0CE0F0CD1D42}" destId="{6591F919-2046-43E0-B0A7-3115478FEF28}" srcOrd="0" destOrd="0" presId="urn:microsoft.com/office/officeart/2005/8/layout/chevron2"/>
    <dgm:cxn modelId="{02EBF5EB-861A-497A-96AA-5746A568BC66}" type="presParOf" srcId="{2818F1AD-8218-49D0-806B-0CE0F0CD1D42}" destId="{7882DD8D-9B3D-4C36-BF3E-019573F1A79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80862C-13D7-4631-A1E7-95AE41DA59C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17D14D29-4B51-46CC-9162-6A9C7449522B}">
      <dgm:prSet phldrT="[Texte]"/>
      <dgm:spPr/>
      <dgm:t>
        <a:bodyPr/>
        <a:lstStyle/>
        <a:p>
          <a:r>
            <a:rPr lang="fr-FR" dirty="0"/>
            <a:t>J0</a:t>
          </a:r>
        </a:p>
      </dgm:t>
    </dgm:pt>
    <dgm:pt modelId="{ED549B0A-DB5F-4EDE-B0EA-9FA378C9E563}" type="parTrans" cxnId="{C36E8765-1676-4AE0-9353-F86C79035500}">
      <dgm:prSet/>
      <dgm:spPr/>
      <dgm:t>
        <a:bodyPr/>
        <a:lstStyle/>
        <a:p>
          <a:endParaRPr lang="fr-FR"/>
        </a:p>
      </dgm:t>
    </dgm:pt>
    <dgm:pt modelId="{98425EFA-8FA7-4909-B7D7-5793A7A981A1}" type="sibTrans" cxnId="{C36E8765-1676-4AE0-9353-F86C79035500}">
      <dgm:prSet/>
      <dgm:spPr/>
      <dgm:t>
        <a:bodyPr/>
        <a:lstStyle/>
        <a:p>
          <a:endParaRPr lang="fr-FR"/>
        </a:p>
      </dgm:t>
    </dgm:pt>
    <dgm:pt modelId="{21CD60BD-2FAB-4E09-819B-C7519C4627E9}">
      <dgm:prSet phldrT="[Texte]" custT="1"/>
      <dgm:spPr/>
      <dgm:t>
        <a:bodyPr/>
        <a:lstStyle/>
        <a:p>
          <a:r>
            <a:rPr lang="fr-FR" sz="800" dirty="0"/>
            <a:t>Un collaborateur reçoit un e-mail venant de son contact chez le client et clique sur un lien contenu dans le mail. Le lien redirige vers une page pour saisir ses identifiants. Une alerte de sécurité est déclenchée</a:t>
          </a:r>
        </a:p>
      </dgm:t>
    </dgm:pt>
    <dgm:pt modelId="{CF213D71-1736-4461-BBA7-7BCF57D50847}" type="parTrans" cxnId="{39363F27-51FD-4771-B5C0-1283E582072D}">
      <dgm:prSet/>
      <dgm:spPr/>
      <dgm:t>
        <a:bodyPr/>
        <a:lstStyle/>
        <a:p>
          <a:endParaRPr lang="fr-FR"/>
        </a:p>
      </dgm:t>
    </dgm:pt>
    <dgm:pt modelId="{16589754-F0A7-42B9-BE93-8DE02772793D}" type="sibTrans" cxnId="{39363F27-51FD-4771-B5C0-1283E582072D}">
      <dgm:prSet/>
      <dgm:spPr/>
      <dgm:t>
        <a:bodyPr/>
        <a:lstStyle/>
        <a:p>
          <a:endParaRPr lang="fr-FR"/>
        </a:p>
      </dgm:t>
    </dgm:pt>
    <dgm:pt modelId="{61CBFA22-1291-4385-8045-A1D75FE74570}">
      <dgm:prSet phldrT="[Texte]"/>
      <dgm:spPr/>
      <dgm:t>
        <a:bodyPr/>
        <a:lstStyle/>
        <a:p>
          <a:r>
            <a:rPr lang="fr-FR" dirty="0"/>
            <a:t>J0 +1</a:t>
          </a:r>
        </a:p>
      </dgm:t>
    </dgm:pt>
    <dgm:pt modelId="{7DCBFA9D-812E-4513-8C9C-0721F2967F8E}" type="parTrans" cxnId="{31FF9E9A-BAE4-4A5D-8EFA-C43D96FF6609}">
      <dgm:prSet/>
      <dgm:spPr/>
      <dgm:t>
        <a:bodyPr/>
        <a:lstStyle/>
        <a:p>
          <a:endParaRPr lang="fr-FR"/>
        </a:p>
      </dgm:t>
    </dgm:pt>
    <dgm:pt modelId="{771BF3E1-AFE5-4259-B16F-DBD2F954DE19}" type="sibTrans" cxnId="{31FF9E9A-BAE4-4A5D-8EFA-C43D96FF6609}">
      <dgm:prSet/>
      <dgm:spPr/>
      <dgm:t>
        <a:bodyPr/>
        <a:lstStyle/>
        <a:p>
          <a:endParaRPr lang="fr-FR"/>
        </a:p>
      </dgm:t>
    </dgm:pt>
    <dgm:pt modelId="{2FAA7092-9805-4CE4-898E-201A42472594}">
      <dgm:prSet phldrT="[Texte]"/>
      <dgm:spPr/>
      <dgm:t>
        <a:bodyPr/>
        <a:lstStyle/>
        <a:p>
          <a:r>
            <a:rPr lang="fr-FR" dirty="0"/>
            <a:t>Le client a confirmé que le compte d’un de ces collaborateurs a été compromis mais indique que tout est sous contrôle sans donner plus d’informations</a:t>
          </a:r>
        </a:p>
      </dgm:t>
    </dgm:pt>
    <dgm:pt modelId="{3B2A2BEC-689B-442A-9582-C740DB210A31}" type="parTrans" cxnId="{01467204-CADF-4435-AF4D-CC814E133428}">
      <dgm:prSet/>
      <dgm:spPr/>
      <dgm:t>
        <a:bodyPr/>
        <a:lstStyle/>
        <a:p>
          <a:endParaRPr lang="fr-FR"/>
        </a:p>
      </dgm:t>
    </dgm:pt>
    <dgm:pt modelId="{9F91241A-7680-433B-ADA1-135C042A77FC}" type="sibTrans" cxnId="{01467204-CADF-4435-AF4D-CC814E133428}">
      <dgm:prSet/>
      <dgm:spPr/>
      <dgm:t>
        <a:bodyPr/>
        <a:lstStyle/>
        <a:p>
          <a:endParaRPr lang="fr-FR"/>
        </a:p>
      </dgm:t>
    </dgm:pt>
    <dgm:pt modelId="{C7D237E4-DF2C-45D1-B82B-8583790F7F1D}">
      <dgm:prSet phldrT="[Texte]"/>
      <dgm:spPr/>
      <dgm:t>
        <a:bodyPr/>
        <a:lstStyle/>
        <a:p>
          <a:r>
            <a:rPr lang="fr-FR" dirty="0"/>
            <a:t>…</a:t>
          </a:r>
        </a:p>
      </dgm:t>
    </dgm:pt>
    <dgm:pt modelId="{7E0C3551-88D6-47B9-BC53-F8F3F6F2531D}" type="parTrans" cxnId="{EFD1702C-ABE1-4127-9245-2B48885C3885}">
      <dgm:prSet/>
      <dgm:spPr/>
      <dgm:t>
        <a:bodyPr/>
        <a:lstStyle/>
        <a:p>
          <a:endParaRPr lang="fr-FR"/>
        </a:p>
      </dgm:t>
    </dgm:pt>
    <dgm:pt modelId="{6405D262-FE2B-44D3-A9F4-339A3010C095}" type="sibTrans" cxnId="{EFD1702C-ABE1-4127-9245-2B48885C3885}">
      <dgm:prSet/>
      <dgm:spPr/>
      <dgm:t>
        <a:bodyPr/>
        <a:lstStyle/>
        <a:p>
          <a:endParaRPr lang="fr-FR"/>
        </a:p>
      </dgm:t>
    </dgm:pt>
    <dgm:pt modelId="{562C7BC2-5762-4138-94EC-342D950BC115}">
      <dgm:prSet phldrT="[Texte]"/>
      <dgm:spPr/>
      <dgm:t>
        <a:bodyPr/>
        <a:lstStyle/>
        <a:p>
          <a:r>
            <a:rPr lang="fr-FR" dirty="0"/>
            <a:t>Toujours pas de réponse malgré les relances</a:t>
          </a:r>
        </a:p>
      </dgm:t>
    </dgm:pt>
    <dgm:pt modelId="{03396847-4E25-4A6B-89A3-A3FC99044224}" type="parTrans" cxnId="{42B8DF66-D5CE-4558-8912-384E66EF6F1E}">
      <dgm:prSet/>
      <dgm:spPr/>
      <dgm:t>
        <a:bodyPr/>
        <a:lstStyle/>
        <a:p>
          <a:endParaRPr lang="fr-FR"/>
        </a:p>
      </dgm:t>
    </dgm:pt>
    <dgm:pt modelId="{35D40265-1540-421A-9C35-A5672A08F1A8}" type="sibTrans" cxnId="{42B8DF66-D5CE-4558-8912-384E66EF6F1E}">
      <dgm:prSet/>
      <dgm:spPr/>
      <dgm:t>
        <a:bodyPr/>
        <a:lstStyle/>
        <a:p>
          <a:endParaRPr lang="fr-FR"/>
        </a:p>
      </dgm:t>
    </dgm:pt>
    <dgm:pt modelId="{568F4387-4B57-4C80-96B2-5AB68B3A6C63}">
      <dgm:prSet phldrT="[Texte]"/>
      <dgm:spPr/>
      <dgm:t>
        <a:bodyPr/>
        <a:lstStyle/>
        <a:p>
          <a:r>
            <a:rPr lang="fr-FR" dirty="0"/>
            <a:t>J0 + 1mois</a:t>
          </a:r>
        </a:p>
      </dgm:t>
    </dgm:pt>
    <dgm:pt modelId="{773C0C79-888F-454D-BBB6-55FA1D081FAC}" type="parTrans" cxnId="{FA1B0D6F-7703-42BD-8F22-EA2B781E351E}">
      <dgm:prSet/>
      <dgm:spPr/>
      <dgm:t>
        <a:bodyPr/>
        <a:lstStyle/>
        <a:p>
          <a:endParaRPr lang="fr-FR"/>
        </a:p>
      </dgm:t>
    </dgm:pt>
    <dgm:pt modelId="{AEE9A5AE-2A9C-4129-83C1-5C2617CCFD87}" type="sibTrans" cxnId="{FA1B0D6F-7703-42BD-8F22-EA2B781E351E}">
      <dgm:prSet/>
      <dgm:spPr/>
      <dgm:t>
        <a:bodyPr/>
        <a:lstStyle/>
        <a:p>
          <a:endParaRPr lang="fr-FR"/>
        </a:p>
      </dgm:t>
    </dgm:pt>
    <dgm:pt modelId="{4488DF67-B32D-4D78-B489-9CB79298211C}">
      <dgm:prSet/>
      <dgm:spPr/>
      <dgm:t>
        <a:bodyPr/>
        <a:lstStyle/>
        <a:p>
          <a:r>
            <a:rPr lang="fr-FR" dirty="0"/>
            <a:t>Après plusieurs relances + un appel du service client directement au client ayant subit l’attaque nous recevons les réponses.</a:t>
          </a:r>
        </a:p>
      </dgm:t>
    </dgm:pt>
    <dgm:pt modelId="{77E99CFC-7BED-49AF-AD13-1F86F6738BE8}" type="parTrans" cxnId="{FA2DF37B-5135-4031-80B6-F5D2B49B9649}">
      <dgm:prSet/>
      <dgm:spPr/>
      <dgm:t>
        <a:bodyPr/>
        <a:lstStyle/>
        <a:p>
          <a:endParaRPr lang="fr-FR"/>
        </a:p>
      </dgm:t>
    </dgm:pt>
    <dgm:pt modelId="{183FDFEA-9D66-4C0F-B3CA-6673A3F76DF4}" type="sibTrans" cxnId="{FA2DF37B-5135-4031-80B6-F5D2B49B9649}">
      <dgm:prSet/>
      <dgm:spPr/>
      <dgm:t>
        <a:bodyPr/>
        <a:lstStyle/>
        <a:p>
          <a:endParaRPr lang="fr-FR"/>
        </a:p>
      </dgm:t>
    </dgm:pt>
    <dgm:pt modelId="{12CC3273-45E3-41BD-A8B8-E9AAC8A36EB9}">
      <dgm:prSet phldrT="[Texte]" custT="1"/>
      <dgm:spPr/>
      <dgm:t>
        <a:bodyPr/>
        <a:lstStyle/>
        <a:p>
          <a:r>
            <a:rPr lang="fr-FR" sz="800" dirty="0"/>
            <a:t>Un incident est ouvert et les équipes examinent la situation</a:t>
          </a:r>
        </a:p>
      </dgm:t>
    </dgm:pt>
    <dgm:pt modelId="{BF741213-5C4E-4F9B-9A78-D139DB520C35}" type="parTrans" cxnId="{39DB089E-AA84-4F60-9411-CAF6371A035C}">
      <dgm:prSet/>
      <dgm:spPr/>
      <dgm:t>
        <a:bodyPr/>
        <a:lstStyle/>
        <a:p>
          <a:endParaRPr lang="fr-FR"/>
        </a:p>
      </dgm:t>
    </dgm:pt>
    <dgm:pt modelId="{B71C876C-C58E-4DCD-9145-1132B0F9F392}" type="sibTrans" cxnId="{39DB089E-AA84-4F60-9411-CAF6371A035C}">
      <dgm:prSet/>
      <dgm:spPr/>
      <dgm:t>
        <a:bodyPr/>
        <a:lstStyle/>
        <a:p>
          <a:endParaRPr lang="fr-FR"/>
        </a:p>
      </dgm:t>
    </dgm:pt>
    <dgm:pt modelId="{A58C8205-A43E-403B-975A-6D7F7B14DD50}">
      <dgm:prSet phldrT="[Texte]" custT="1"/>
      <dgm:spPr/>
      <dgm:t>
        <a:bodyPr/>
        <a:lstStyle/>
        <a:p>
          <a:r>
            <a:rPr lang="fr-FR" sz="800" dirty="0"/>
            <a:t>D’autres collaborateurs ont reçu le mail en provenance de la même personne</a:t>
          </a:r>
        </a:p>
      </dgm:t>
    </dgm:pt>
    <dgm:pt modelId="{6746D360-2E71-4581-BAAC-3A730EABB00E}" type="parTrans" cxnId="{3C7907A0-30F2-4E63-9C91-5D5E9A9E9C09}">
      <dgm:prSet/>
      <dgm:spPr/>
      <dgm:t>
        <a:bodyPr/>
        <a:lstStyle/>
        <a:p>
          <a:endParaRPr lang="fr-FR"/>
        </a:p>
      </dgm:t>
    </dgm:pt>
    <dgm:pt modelId="{4D57A833-D7A9-478F-BB65-8578DFA2C064}" type="sibTrans" cxnId="{3C7907A0-30F2-4E63-9C91-5D5E9A9E9C09}">
      <dgm:prSet/>
      <dgm:spPr/>
      <dgm:t>
        <a:bodyPr/>
        <a:lstStyle/>
        <a:p>
          <a:endParaRPr lang="fr-FR"/>
        </a:p>
      </dgm:t>
    </dgm:pt>
    <dgm:pt modelId="{8A3A8E33-D1C8-4FBE-B286-D55C7C0279AB}">
      <dgm:prSet phldrT="[Texte]"/>
      <dgm:spPr/>
      <dgm:t>
        <a:bodyPr/>
        <a:lstStyle/>
        <a:p>
          <a:endParaRPr lang="fr-FR" sz="700" dirty="0"/>
        </a:p>
      </dgm:t>
    </dgm:pt>
    <dgm:pt modelId="{CD69F9B6-3782-4B1F-A110-2E7055A83E9B}" type="parTrans" cxnId="{7BCC76A4-1E28-4B05-8C88-C3886C2CFA90}">
      <dgm:prSet/>
      <dgm:spPr/>
      <dgm:t>
        <a:bodyPr/>
        <a:lstStyle/>
        <a:p>
          <a:endParaRPr lang="fr-FR"/>
        </a:p>
      </dgm:t>
    </dgm:pt>
    <dgm:pt modelId="{ADAADABD-483B-49A4-9100-F766EBD3D024}" type="sibTrans" cxnId="{7BCC76A4-1E28-4B05-8C88-C3886C2CFA90}">
      <dgm:prSet/>
      <dgm:spPr/>
      <dgm:t>
        <a:bodyPr/>
        <a:lstStyle/>
        <a:p>
          <a:endParaRPr lang="fr-FR"/>
        </a:p>
      </dgm:t>
    </dgm:pt>
    <dgm:pt modelId="{A9523325-01E2-42B5-8D8E-710D37F027E3}">
      <dgm:prSet phldrT="[Texte]" custT="1"/>
      <dgm:spPr/>
      <dgm:t>
        <a:bodyPr/>
        <a:lstStyle/>
        <a:p>
          <a:r>
            <a:rPr lang="fr-FR" sz="800" dirty="0"/>
            <a:t>Le client est prévenu et en attente d’une réponse, nous validons avec le DG le blocage des mails en provenance de ce client</a:t>
          </a:r>
        </a:p>
      </dgm:t>
    </dgm:pt>
    <dgm:pt modelId="{4DEE3CF5-9CF6-4036-AEBB-8996105DBCF7}" type="parTrans" cxnId="{7E63AF7C-836D-401C-8C47-1828D141323C}">
      <dgm:prSet/>
      <dgm:spPr/>
      <dgm:t>
        <a:bodyPr/>
        <a:lstStyle/>
        <a:p>
          <a:endParaRPr lang="fr-FR"/>
        </a:p>
      </dgm:t>
    </dgm:pt>
    <dgm:pt modelId="{0A63C976-C76A-432C-A001-7C2BA15BB28C}" type="sibTrans" cxnId="{7E63AF7C-836D-401C-8C47-1828D141323C}">
      <dgm:prSet/>
      <dgm:spPr/>
      <dgm:t>
        <a:bodyPr/>
        <a:lstStyle/>
        <a:p>
          <a:endParaRPr lang="fr-FR"/>
        </a:p>
      </dgm:t>
    </dgm:pt>
    <dgm:pt modelId="{88936C3E-E436-421C-B0F2-57BB18BC9BF4}">
      <dgm:prSet phldrT="[Texte]"/>
      <dgm:spPr/>
      <dgm:t>
        <a:bodyPr/>
        <a:lstStyle/>
        <a:p>
          <a:r>
            <a:rPr lang="fr-FR" dirty="0"/>
            <a:t>Je recommande de ne pas supprimer le blocage tant que nous n’avons pas de détails</a:t>
          </a:r>
        </a:p>
      </dgm:t>
    </dgm:pt>
    <dgm:pt modelId="{24328C6D-83E9-4B3F-A4B5-115506815491}" type="parTrans" cxnId="{6C23A3D7-8CA3-4282-80E6-F2AA1A0D9DFA}">
      <dgm:prSet/>
      <dgm:spPr/>
      <dgm:t>
        <a:bodyPr/>
        <a:lstStyle/>
        <a:p>
          <a:endParaRPr lang="fr-FR"/>
        </a:p>
      </dgm:t>
    </dgm:pt>
    <dgm:pt modelId="{61F01386-A6F9-43BF-8C2E-EA67BAACE7C8}" type="sibTrans" cxnId="{6C23A3D7-8CA3-4282-80E6-F2AA1A0D9DFA}">
      <dgm:prSet/>
      <dgm:spPr/>
      <dgm:t>
        <a:bodyPr/>
        <a:lstStyle/>
        <a:p>
          <a:endParaRPr lang="fr-FR"/>
        </a:p>
      </dgm:t>
    </dgm:pt>
    <dgm:pt modelId="{316C72F0-60B2-4FA0-A03C-707A7A59576D}">
      <dgm:prSet phldrT="[Texte]"/>
      <dgm:spPr/>
      <dgm:t>
        <a:bodyPr/>
        <a:lstStyle/>
        <a:p>
          <a:r>
            <a:rPr lang="fr-FR" dirty="0"/>
            <a:t>Les réponses fournies par le service informatique du client sont insuffisantes (contradiction dans les réponses mesures insuffisantes)</a:t>
          </a:r>
        </a:p>
      </dgm:t>
    </dgm:pt>
    <dgm:pt modelId="{358FEFFC-1872-4658-97E4-50EE0EA37730}" type="parTrans" cxnId="{C9746B24-5E10-4B21-BF2F-42C560F3B6E4}">
      <dgm:prSet/>
      <dgm:spPr/>
      <dgm:t>
        <a:bodyPr/>
        <a:lstStyle/>
        <a:p>
          <a:endParaRPr lang="fr-FR"/>
        </a:p>
      </dgm:t>
    </dgm:pt>
    <dgm:pt modelId="{60E63CA8-4D17-4CEB-B871-48ABA45036D5}" type="sibTrans" cxnId="{C9746B24-5E10-4B21-BF2F-42C560F3B6E4}">
      <dgm:prSet/>
      <dgm:spPr/>
      <dgm:t>
        <a:bodyPr/>
        <a:lstStyle/>
        <a:p>
          <a:endParaRPr lang="fr-FR"/>
        </a:p>
      </dgm:t>
    </dgm:pt>
    <dgm:pt modelId="{E645D4BC-8DC2-4F55-81F2-9058A517E124}">
      <dgm:prSet/>
      <dgm:spPr/>
      <dgm:t>
        <a:bodyPr/>
        <a:lstStyle/>
        <a:p>
          <a:r>
            <a:rPr lang="fr-FR" dirty="0"/>
            <a:t>Je recommande au service client d’avoir une réunion avec le client pour lui expliquer pourquoi les réponses qui étaient fournies au départ n’étaient pas satisfaisantes et pourquoi nous avons bloqué tous les emails.</a:t>
          </a:r>
        </a:p>
      </dgm:t>
    </dgm:pt>
    <dgm:pt modelId="{2950731F-B040-43C8-B5F9-159B6B9BA9AF}" type="parTrans" cxnId="{D0CCFD2A-C1E8-481D-B296-0594E7DE93DB}">
      <dgm:prSet/>
      <dgm:spPr/>
      <dgm:t>
        <a:bodyPr/>
        <a:lstStyle/>
        <a:p>
          <a:endParaRPr lang="fr-FR"/>
        </a:p>
      </dgm:t>
    </dgm:pt>
    <dgm:pt modelId="{077E9C1B-BA70-479D-9560-2D9C0336CEE4}" type="sibTrans" cxnId="{D0CCFD2A-C1E8-481D-B296-0594E7DE93DB}">
      <dgm:prSet/>
      <dgm:spPr/>
      <dgm:t>
        <a:bodyPr/>
        <a:lstStyle/>
        <a:p>
          <a:endParaRPr lang="fr-FR"/>
        </a:p>
      </dgm:t>
    </dgm:pt>
    <dgm:pt modelId="{B33F7350-0791-41AC-A900-601A4701575B}" type="pres">
      <dgm:prSet presAssocID="{EF80862C-13D7-4631-A1E7-95AE41DA59C0}" presName="linearFlow" presStyleCnt="0">
        <dgm:presLayoutVars>
          <dgm:dir/>
          <dgm:animLvl val="lvl"/>
          <dgm:resizeHandles val="exact"/>
        </dgm:presLayoutVars>
      </dgm:prSet>
      <dgm:spPr/>
    </dgm:pt>
    <dgm:pt modelId="{01CE5262-6E33-47D0-9C94-3CCF66B27F80}" type="pres">
      <dgm:prSet presAssocID="{17D14D29-4B51-46CC-9162-6A9C7449522B}" presName="composite" presStyleCnt="0"/>
      <dgm:spPr/>
    </dgm:pt>
    <dgm:pt modelId="{2E4BEF9A-DC28-4A5C-B7A9-9DB902F4792E}" type="pres">
      <dgm:prSet presAssocID="{17D14D29-4B51-46CC-9162-6A9C7449522B}" presName="parentText" presStyleLbl="alignNode1" presStyleIdx="0" presStyleCnt="4">
        <dgm:presLayoutVars>
          <dgm:chMax val="1"/>
          <dgm:bulletEnabled val="1"/>
        </dgm:presLayoutVars>
      </dgm:prSet>
      <dgm:spPr/>
    </dgm:pt>
    <dgm:pt modelId="{0D90A525-0FE9-45FD-B889-287FD96CED83}" type="pres">
      <dgm:prSet presAssocID="{17D14D29-4B51-46CC-9162-6A9C7449522B}" presName="descendantText" presStyleLbl="alignAcc1" presStyleIdx="0" presStyleCnt="4">
        <dgm:presLayoutVars>
          <dgm:bulletEnabled val="1"/>
        </dgm:presLayoutVars>
      </dgm:prSet>
      <dgm:spPr/>
    </dgm:pt>
    <dgm:pt modelId="{4D335A28-8F39-437D-A49F-ACEDDC43C65D}" type="pres">
      <dgm:prSet presAssocID="{98425EFA-8FA7-4909-B7D7-5793A7A981A1}" presName="sp" presStyleCnt="0"/>
      <dgm:spPr/>
    </dgm:pt>
    <dgm:pt modelId="{1449B5F3-A753-433C-BE52-7F337C165357}" type="pres">
      <dgm:prSet presAssocID="{61CBFA22-1291-4385-8045-A1D75FE74570}" presName="composite" presStyleCnt="0"/>
      <dgm:spPr/>
    </dgm:pt>
    <dgm:pt modelId="{AEFF1502-4982-4158-8AF3-B495AB715808}" type="pres">
      <dgm:prSet presAssocID="{61CBFA22-1291-4385-8045-A1D75FE74570}" presName="parentText" presStyleLbl="alignNode1" presStyleIdx="1" presStyleCnt="4">
        <dgm:presLayoutVars>
          <dgm:chMax val="1"/>
          <dgm:bulletEnabled val="1"/>
        </dgm:presLayoutVars>
      </dgm:prSet>
      <dgm:spPr/>
    </dgm:pt>
    <dgm:pt modelId="{362FD0B2-788D-4462-A21E-207EC1EA0C6D}" type="pres">
      <dgm:prSet presAssocID="{61CBFA22-1291-4385-8045-A1D75FE74570}" presName="descendantText" presStyleLbl="alignAcc1" presStyleIdx="1" presStyleCnt="4">
        <dgm:presLayoutVars>
          <dgm:bulletEnabled val="1"/>
        </dgm:presLayoutVars>
      </dgm:prSet>
      <dgm:spPr/>
    </dgm:pt>
    <dgm:pt modelId="{65870D52-E2D3-4993-9A49-FBBE112624DC}" type="pres">
      <dgm:prSet presAssocID="{771BF3E1-AFE5-4259-B16F-DBD2F954DE19}" presName="sp" presStyleCnt="0"/>
      <dgm:spPr/>
    </dgm:pt>
    <dgm:pt modelId="{2D5D817C-5A47-4072-B168-7630F347B110}" type="pres">
      <dgm:prSet presAssocID="{C7D237E4-DF2C-45D1-B82B-8583790F7F1D}" presName="composite" presStyleCnt="0"/>
      <dgm:spPr/>
    </dgm:pt>
    <dgm:pt modelId="{5CE4D4A0-94AC-4CB6-95F0-F2AAC72B2A86}" type="pres">
      <dgm:prSet presAssocID="{C7D237E4-DF2C-45D1-B82B-8583790F7F1D}" presName="parentText" presStyleLbl="alignNode1" presStyleIdx="2" presStyleCnt="4">
        <dgm:presLayoutVars>
          <dgm:chMax val="1"/>
          <dgm:bulletEnabled val="1"/>
        </dgm:presLayoutVars>
      </dgm:prSet>
      <dgm:spPr/>
    </dgm:pt>
    <dgm:pt modelId="{3CAB05EA-3999-4FF7-945B-63EC63A0385E}" type="pres">
      <dgm:prSet presAssocID="{C7D237E4-DF2C-45D1-B82B-8583790F7F1D}" presName="descendantText" presStyleLbl="alignAcc1" presStyleIdx="2" presStyleCnt="4">
        <dgm:presLayoutVars>
          <dgm:bulletEnabled val="1"/>
        </dgm:presLayoutVars>
      </dgm:prSet>
      <dgm:spPr/>
    </dgm:pt>
    <dgm:pt modelId="{477E71BE-0968-48CA-8FAC-1F582D523551}" type="pres">
      <dgm:prSet presAssocID="{6405D262-FE2B-44D3-A9F4-339A3010C095}" presName="sp" presStyleCnt="0"/>
      <dgm:spPr/>
    </dgm:pt>
    <dgm:pt modelId="{73171346-6C1C-457D-BACE-7364EE57B18C}" type="pres">
      <dgm:prSet presAssocID="{568F4387-4B57-4C80-96B2-5AB68B3A6C63}" presName="composite" presStyleCnt="0"/>
      <dgm:spPr/>
    </dgm:pt>
    <dgm:pt modelId="{FB01FA21-2F1E-4543-A3AE-BCAA0EB185A8}" type="pres">
      <dgm:prSet presAssocID="{568F4387-4B57-4C80-96B2-5AB68B3A6C63}" presName="parentText" presStyleLbl="alignNode1" presStyleIdx="3" presStyleCnt="4">
        <dgm:presLayoutVars>
          <dgm:chMax val="1"/>
          <dgm:bulletEnabled val="1"/>
        </dgm:presLayoutVars>
      </dgm:prSet>
      <dgm:spPr/>
    </dgm:pt>
    <dgm:pt modelId="{C9984C7C-E577-477C-874F-6B61252136D3}" type="pres">
      <dgm:prSet presAssocID="{568F4387-4B57-4C80-96B2-5AB68B3A6C63}" presName="descendantText" presStyleLbl="alignAcc1" presStyleIdx="3" presStyleCnt="4">
        <dgm:presLayoutVars>
          <dgm:bulletEnabled val="1"/>
        </dgm:presLayoutVars>
      </dgm:prSet>
      <dgm:spPr/>
    </dgm:pt>
  </dgm:ptLst>
  <dgm:cxnLst>
    <dgm:cxn modelId="{2154C503-F1FB-4BAB-A3E1-11B924FE9463}" type="presOf" srcId="{21CD60BD-2FAB-4E09-819B-C7519C4627E9}" destId="{0D90A525-0FE9-45FD-B889-287FD96CED83}" srcOrd="0" destOrd="0" presId="urn:microsoft.com/office/officeart/2005/8/layout/chevron2"/>
    <dgm:cxn modelId="{01467204-CADF-4435-AF4D-CC814E133428}" srcId="{61CBFA22-1291-4385-8045-A1D75FE74570}" destId="{2FAA7092-9805-4CE4-898E-201A42472594}" srcOrd="0" destOrd="0" parTransId="{3B2A2BEC-689B-442A-9582-C740DB210A31}" sibTransId="{9F91241A-7680-433B-ADA1-135C042A77FC}"/>
    <dgm:cxn modelId="{ADB7C608-E926-4798-A40A-0D32EF71E749}" type="presOf" srcId="{568F4387-4B57-4C80-96B2-5AB68B3A6C63}" destId="{FB01FA21-2F1E-4543-A3AE-BCAA0EB185A8}" srcOrd="0" destOrd="0" presId="urn:microsoft.com/office/officeart/2005/8/layout/chevron2"/>
    <dgm:cxn modelId="{87A9B109-1EA9-4854-8FD3-7E7CC0886F29}" type="presOf" srcId="{EF80862C-13D7-4631-A1E7-95AE41DA59C0}" destId="{B33F7350-0791-41AC-A900-601A4701575B}" srcOrd="0" destOrd="0" presId="urn:microsoft.com/office/officeart/2005/8/layout/chevron2"/>
    <dgm:cxn modelId="{4770CF11-EF56-4E08-869F-31B633DE248E}" type="presOf" srcId="{17D14D29-4B51-46CC-9162-6A9C7449522B}" destId="{2E4BEF9A-DC28-4A5C-B7A9-9DB902F4792E}" srcOrd="0" destOrd="0" presId="urn:microsoft.com/office/officeart/2005/8/layout/chevron2"/>
    <dgm:cxn modelId="{F90D8C12-7CA6-4F65-AEC6-EE067B7EBF64}" type="presOf" srcId="{4488DF67-B32D-4D78-B489-9CB79298211C}" destId="{C9984C7C-E577-477C-874F-6B61252136D3}" srcOrd="0" destOrd="0" presId="urn:microsoft.com/office/officeart/2005/8/layout/chevron2"/>
    <dgm:cxn modelId="{8F8B1217-371F-4B0F-9BD1-16F3D742B00E}" type="presOf" srcId="{2FAA7092-9805-4CE4-898E-201A42472594}" destId="{362FD0B2-788D-4462-A21E-207EC1EA0C6D}" srcOrd="0" destOrd="0" presId="urn:microsoft.com/office/officeart/2005/8/layout/chevron2"/>
    <dgm:cxn modelId="{C9746B24-5E10-4B21-BF2F-42C560F3B6E4}" srcId="{61CBFA22-1291-4385-8045-A1D75FE74570}" destId="{316C72F0-60B2-4FA0-A03C-707A7A59576D}" srcOrd="2" destOrd="0" parTransId="{358FEFFC-1872-4658-97E4-50EE0EA37730}" sibTransId="{60E63CA8-4D17-4CEB-B871-48ABA45036D5}"/>
    <dgm:cxn modelId="{39363F27-51FD-4771-B5C0-1283E582072D}" srcId="{17D14D29-4B51-46CC-9162-6A9C7449522B}" destId="{21CD60BD-2FAB-4E09-819B-C7519C4627E9}" srcOrd="0" destOrd="0" parTransId="{CF213D71-1736-4461-BBA7-7BCF57D50847}" sibTransId="{16589754-F0A7-42B9-BE93-8DE02772793D}"/>
    <dgm:cxn modelId="{D0CCFD2A-C1E8-481D-B296-0594E7DE93DB}" srcId="{568F4387-4B57-4C80-96B2-5AB68B3A6C63}" destId="{E645D4BC-8DC2-4F55-81F2-9058A517E124}" srcOrd="1" destOrd="0" parTransId="{2950731F-B040-43C8-B5F9-159B6B9BA9AF}" sibTransId="{077E9C1B-BA70-479D-9560-2D9C0336CEE4}"/>
    <dgm:cxn modelId="{EFD1702C-ABE1-4127-9245-2B48885C3885}" srcId="{EF80862C-13D7-4631-A1E7-95AE41DA59C0}" destId="{C7D237E4-DF2C-45D1-B82B-8583790F7F1D}" srcOrd="2" destOrd="0" parTransId="{7E0C3551-88D6-47B9-BC53-F8F3F6F2531D}" sibTransId="{6405D262-FE2B-44D3-A9F4-339A3010C095}"/>
    <dgm:cxn modelId="{0FA08B43-B524-45BE-BD11-58DA8B2FA39C}" type="presOf" srcId="{562C7BC2-5762-4138-94EC-342D950BC115}" destId="{3CAB05EA-3999-4FF7-945B-63EC63A0385E}" srcOrd="0" destOrd="0" presId="urn:microsoft.com/office/officeart/2005/8/layout/chevron2"/>
    <dgm:cxn modelId="{0792C74F-5E1B-4E2F-8D24-A2BDF9CAA06C}" type="presOf" srcId="{C7D237E4-DF2C-45D1-B82B-8583790F7F1D}" destId="{5CE4D4A0-94AC-4CB6-95F0-F2AAC72B2A86}" srcOrd="0" destOrd="0" presId="urn:microsoft.com/office/officeart/2005/8/layout/chevron2"/>
    <dgm:cxn modelId="{77080063-AD60-44FE-9087-C29406E96698}" type="presOf" srcId="{316C72F0-60B2-4FA0-A03C-707A7A59576D}" destId="{362FD0B2-788D-4462-A21E-207EC1EA0C6D}" srcOrd="0" destOrd="2" presId="urn:microsoft.com/office/officeart/2005/8/layout/chevron2"/>
    <dgm:cxn modelId="{C36E8765-1676-4AE0-9353-F86C79035500}" srcId="{EF80862C-13D7-4631-A1E7-95AE41DA59C0}" destId="{17D14D29-4B51-46CC-9162-6A9C7449522B}" srcOrd="0" destOrd="0" parTransId="{ED549B0A-DB5F-4EDE-B0EA-9FA378C9E563}" sibTransId="{98425EFA-8FA7-4909-B7D7-5793A7A981A1}"/>
    <dgm:cxn modelId="{42B8DF66-D5CE-4558-8912-384E66EF6F1E}" srcId="{C7D237E4-DF2C-45D1-B82B-8583790F7F1D}" destId="{562C7BC2-5762-4138-94EC-342D950BC115}" srcOrd="0" destOrd="0" parTransId="{03396847-4E25-4A6B-89A3-A3FC99044224}" sibTransId="{35D40265-1540-421A-9C35-A5672A08F1A8}"/>
    <dgm:cxn modelId="{FA1B0D6F-7703-42BD-8F22-EA2B781E351E}" srcId="{EF80862C-13D7-4631-A1E7-95AE41DA59C0}" destId="{568F4387-4B57-4C80-96B2-5AB68B3A6C63}" srcOrd="3" destOrd="0" parTransId="{773C0C79-888F-454D-BBB6-55FA1D081FAC}" sibTransId="{AEE9A5AE-2A9C-4129-83C1-5C2617CCFD87}"/>
    <dgm:cxn modelId="{FA2DF37B-5135-4031-80B6-F5D2B49B9649}" srcId="{568F4387-4B57-4C80-96B2-5AB68B3A6C63}" destId="{4488DF67-B32D-4D78-B489-9CB79298211C}" srcOrd="0" destOrd="0" parTransId="{77E99CFC-7BED-49AF-AD13-1F86F6738BE8}" sibTransId="{183FDFEA-9D66-4C0F-B3CA-6673A3F76DF4}"/>
    <dgm:cxn modelId="{7E63AF7C-836D-401C-8C47-1828D141323C}" srcId="{17D14D29-4B51-46CC-9162-6A9C7449522B}" destId="{A9523325-01E2-42B5-8D8E-710D37F027E3}" srcOrd="3" destOrd="0" parTransId="{4DEE3CF5-9CF6-4036-AEBB-8996105DBCF7}" sibTransId="{0A63C976-C76A-432C-A001-7C2BA15BB28C}"/>
    <dgm:cxn modelId="{742ACD80-BEC0-4DD6-9F89-A6EA3B062E59}" type="presOf" srcId="{E645D4BC-8DC2-4F55-81F2-9058A517E124}" destId="{C9984C7C-E577-477C-874F-6B61252136D3}" srcOrd="0" destOrd="1" presId="urn:microsoft.com/office/officeart/2005/8/layout/chevron2"/>
    <dgm:cxn modelId="{70C6BB8A-76CB-4A29-8247-D91B95FBE83B}" type="presOf" srcId="{61CBFA22-1291-4385-8045-A1D75FE74570}" destId="{AEFF1502-4982-4158-8AF3-B495AB715808}" srcOrd="0" destOrd="0" presId="urn:microsoft.com/office/officeart/2005/8/layout/chevron2"/>
    <dgm:cxn modelId="{31FF9E9A-BAE4-4A5D-8EFA-C43D96FF6609}" srcId="{EF80862C-13D7-4631-A1E7-95AE41DA59C0}" destId="{61CBFA22-1291-4385-8045-A1D75FE74570}" srcOrd="1" destOrd="0" parTransId="{7DCBFA9D-812E-4513-8C9C-0721F2967F8E}" sibTransId="{771BF3E1-AFE5-4259-B16F-DBD2F954DE19}"/>
    <dgm:cxn modelId="{39DB089E-AA84-4F60-9411-CAF6371A035C}" srcId="{17D14D29-4B51-46CC-9162-6A9C7449522B}" destId="{12CC3273-45E3-41BD-A8B8-E9AAC8A36EB9}" srcOrd="1" destOrd="0" parTransId="{BF741213-5C4E-4F9B-9A78-D139DB520C35}" sibTransId="{B71C876C-C58E-4DCD-9145-1132B0F9F392}"/>
    <dgm:cxn modelId="{3C7907A0-30F2-4E63-9C91-5D5E9A9E9C09}" srcId="{17D14D29-4B51-46CC-9162-6A9C7449522B}" destId="{A58C8205-A43E-403B-975A-6D7F7B14DD50}" srcOrd="2" destOrd="0" parTransId="{6746D360-2E71-4581-BAAC-3A730EABB00E}" sibTransId="{4D57A833-D7A9-478F-BB65-8578DFA2C064}"/>
    <dgm:cxn modelId="{7BCC76A4-1E28-4B05-8C88-C3886C2CFA90}" srcId="{17D14D29-4B51-46CC-9162-6A9C7449522B}" destId="{8A3A8E33-D1C8-4FBE-B286-D55C7C0279AB}" srcOrd="4" destOrd="0" parTransId="{CD69F9B6-3782-4B1F-A110-2E7055A83E9B}" sibTransId="{ADAADABD-483B-49A4-9100-F766EBD3D024}"/>
    <dgm:cxn modelId="{45D6C8A6-AE1D-48AE-821C-495C80ADF16F}" type="presOf" srcId="{A9523325-01E2-42B5-8D8E-710D37F027E3}" destId="{0D90A525-0FE9-45FD-B889-287FD96CED83}" srcOrd="0" destOrd="3" presId="urn:microsoft.com/office/officeart/2005/8/layout/chevron2"/>
    <dgm:cxn modelId="{A4D130AB-2EDC-40A3-9FB7-AB798E49B69E}" type="presOf" srcId="{A58C8205-A43E-403B-975A-6D7F7B14DD50}" destId="{0D90A525-0FE9-45FD-B889-287FD96CED83}" srcOrd="0" destOrd="2" presId="urn:microsoft.com/office/officeart/2005/8/layout/chevron2"/>
    <dgm:cxn modelId="{F7EF84B2-DF91-48C3-A688-27AC13572FAF}" type="presOf" srcId="{88936C3E-E436-421C-B0F2-57BB18BC9BF4}" destId="{362FD0B2-788D-4462-A21E-207EC1EA0C6D}" srcOrd="0" destOrd="1" presId="urn:microsoft.com/office/officeart/2005/8/layout/chevron2"/>
    <dgm:cxn modelId="{A99E36BB-E84B-48BB-800E-02EFBD2B8810}" type="presOf" srcId="{12CC3273-45E3-41BD-A8B8-E9AAC8A36EB9}" destId="{0D90A525-0FE9-45FD-B889-287FD96CED83}" srcOrd="0" destOrd="1" presId="urn:microsoft.com/office/officeart/2005/8/layout/chevron2"/>
    <dgm:cxn modelId="{6C23A3D7-8CA3-4282-80E6-F2AA1A0D9DFA}" srcId="{61CBFA22-1291-4385-8045-A1D75FE74570}" destId="{88936C3E-E436-421C-B0F2-57BB18BC9BF4}" srcOrd="1" destOrd="0" parTransId="{24328C6D-83E9-4B3F-A4B5-115506815491}" sibTransId="{61F01386-A6F9-43BF-8C2E-EA67BAACE7C8}"/>
    <dgm:cxn modelId="{BECB3ADA-B0F7-457A-98CD-63804B28E84A}" type="presOf" srcId="{8A3A8E33-D1C8-4FBE-B286-D55C7C0279AB}" destId="{0D90A525-0FE9-45FD-B889-287FD96CED83}" srcOrd="0" destOrd="4" presId="urn:microsoft.com/office/officeart/2005/8/layout/chevron2"/>
    <dgm:cxn modelId="{79C92D30-4464-4BB6-8745-AAF407BC83DB}" type="presParOf" srcId="{B33F7350-0791-41AC-A900-601A4701575B}" destId="{01CE5262-6E33-47D0-9C94-3CCF66B27F80}" srcOrd="0" destOrd="0" presId="urn:microsoft.com/office/officeart/2005/8/layout/chevron2"/>
    <dgm:cxn modelId="{9A903776-13D2-48BF-A73C-6F8C2487F9AF}" type="presParOf" srcId="{01CE5262-6E33-47D0-9C94-3CCF66B27F80}" destId="{2E4BEF9A-DC28-4A5C-B7A9-9DB902F4792E}" srcOrd="0" destOrd="0" presId="urn:microsoft.com/office/officeart/2005/8/layout/chevron2"/>
    <dgm:cxn modelId="{DBF5C860-3C7E-482F-9B95-C3CA96975996}" type="presParOf" srcId="{01CE5262-6E33-47D0-9C94-3CCF66B27F80}" destId="{0D90A525-0FE9-45FD-B889-287FD96CED83}" srcOrd="1" destOrd="0" presId="urn:microsoft.com/office/officeart/2005/8/layout/chevron2"/>
    <dgm:cxn modelId="{D4816814-3BCE-4727-9534-20A60B78F93E}" type="presParOf" srcId="{B33F7350-0791-41AC-A900-601A4701575B}" destId="{4D335A28-8F39-437D-A49F-ACEDDC43C65D}" srcOrd="1" destOrd="0" presId="urn:microsoft.com/office/officeart/2005/8/layout/chevron2"/>
    <dgm:cxn modelId="{D099FBA6-ED99-4A1B-ADEA-0A651A9C5C82}" type="presParOf" srcId="{B33F7350-0791-41AC-A900-601A4701575B}" destId="{1449B5F3-A753-433C-BE52-7F337C165357}" srcOrd="2" destOrd="0" presId="urn:microsoft.com/office/officeart/2005/8/layout/chevron2"/>
    <dgm:cxn modelId="{E93731C9-8328-42BD-BD4E-1DD4BE81D81E}" type="presParOf" srcId="{1449B5F3-A753-433C-BE52-7F337C165357}" destId="{AEFF1502-4982-4158-8AF3-B495AB715808}" srcOrd="0" destOrd="0" presId="urn:microsoft.com/office/officeart/2005/8/layout/chevron2"/>
    <dgm:cxn modelId="{20F735F1-C639-4E1B-84DF-6F515EBBF2C3}" type="presParOf" srcId="{1449B5F3-A753-433C-BE52-7F337C165357}" destId="{362FD0B2-788D-4462-A21E-207EC1EA0C6D}" srcOrd="1" destOrd="0" presId="urn:microsoft.com/office/officeart/2005/8/layout/chevron2"/>
    <dgm:cxn modelId="{9D71CD20-3113-4CCB-A7D3-4ED8C082A519}" type="presParOf" srcId="{B33F7350-0791-41AC-A900-601A4701575B}" destId="{65870D52-E2D3-4993-9A49-FBBE112624DC}" srcOrd="3" destOrd="0" presId="urn:microsoft.com/office/officeart/2005/8/layout/chevron2"/>
    <dgm:cxn modelId="{4D3C09B1-7D78-4FB0-B99B-9DB519411C05}" type="presParOf" srcId="{B33F7350-0791-41AC-A900-601A4701575B}" destId="{2D5D817C-5A47-4072-B168-7630F347B110}" srcOrd="4" destOrd="0" presId="urn:microsoft.com/office/officeart/2005/8/layout/chevron2"/>
    <dgm:cxn modelId="{70383221-B84A-4266-A58F-A93226299930}" type="presParOf" srcId="{2D5D817C-5A47-4072-B168-7630F347B110}" destId="{5CE4D4A0-94AC-4CB6-95F0-F2AAC72B2A86}" srcOrd="0" destOrd="0" presId="urn:microsoft.com/office/officeart/2005/8/layout/chevron2"/>
    <dgm:cxn modelId="{4FEB3F1A-C0ED-4DCA-BDB2-C16E1F2DEEE3}" type="presParOf" srcId="{2D5D817C-5A47-4072-B168-7630F347B110}" destId="{3CAB05EA-3999-4FF7-945B-63EC63A0385E}" srcOrd="1" destOrd="0" presId="urn:microsoft.com/office/officeart/2005/8/layout/chevron2"/>
    <dgm:cxn modelId="{26B98ED2-6677-40FD-9BA9-154C834A447B}" type="presParOf" srcId="{B33F7350-0791-41AC-A900-601A4701575B}" destId="{477E71BE-0968-48CA-8FAC-1F582D523551}" srcOrd="5" destOrd="0" presId="urn:microsoft.com/office/officeart/2005/8/layout/chevron2"/>
    <dgm:cxn modelId="{179CD5B6-7527-40C8-9E43-047C53EC8609}" type="presParOf" srcId="{B33F7350-0791-41AC-A900-601A4701575B}" destId="{73171346-6C1C-457D-BACE-7364EE57B18C}" srcOrd="6" destOrd="0" presId="urn:microsoft.com/office/officeart/2005/8/layout/chevron2"/>
    <dgm:cxn modelId="{14E0A0C7-9005-4FCB-833E-39AFB483CBD4}" type="presParOf" srcId="{73171346-6C1C-457D-BACE-7364EE57B18C}" destId="{FB01FA21-2F1E-4543-A3AE-BCAA0EB185A8}" srcOrd="0" destOrd="0" presId="urn:microsoft.com/office/officeart/2005/8/layout/chevron2"/>
    <dgm:cxn modelId="{1933C427-3E46-43B5-AF48-E19351144191}" type="presParOf" srcId="{73171346-6C1C-457D-BACE-7364EE57B18C}" destId="{C9984C7C-E577-477C-874F-6B61252136D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80862C-13D7-4631-A1E7-95AE41DA59C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17D14D29-4B51-46CC-9162-6A9C7449522B}">
      <dgm:prSet phldrT="[Texte]"/>
      <dgm:spPr/>
      <dgm:t>
        <a:bodyPr/>
        <a:lstStyle/>
        <a:p>
          <a:r>
            <a:rPr lang="fr-FR" dirty="0"/>
            <a:t>J0 (vendredi soir)</a:t>
          </a:r>
        </a:p>
      </dgm:t>
    </dgm:pt>
    <dgm:pt modelId="{ED549B0A-DB5F-4EDE-B0EA-9FA378C9E563}" type="parTrans" cxnId="{C36E8765-1676-4AE0-9353-F86C79035500}">
      <dgm:prSet/>
      <dgm:spPr/>
      <dgm:t>
        <a:bodyPr/>
        <a:lstStyle/>
        <a:p>
          <a:endParaRPr lang="fr-FR"/>
        </a:p>
      </dgm:t>
    </dgm:pt>
    <dgm:pt modelId="{98425EFA-8FA7-4909-B7D7-5793A7A981A1}" type="sibTrans" cxnId="{C36E8765-1676-4AE0-9353-F86C79035500}">
      <dgm:prSet/>
      <dgm:spPr/>
      <dgm:t>
        <a:bodyPr/>
        <a:lstStyle/>
        <a:p>
          <a:endParaRPr lang="fr-FR"/>
        </a:p>
      </dgm:t>
    </dgm:pt>
    <dgm:pt modelId="{21CD60BD-2FAB-4E09-819B-C7519C4627E9}">
      <dgm:prSet phldrT="[Texte]" custT="1"/>
      <dgm:spPr/>
      <dgm:t>
        <a:bodyPr/>
        <a:lstStyle/>
        <a:p>
          <a:r>
            <a:rPr lang="fr-FR" sz="800" dirty="0"/>
            <a:t>Déclenchement de la cyberattaque</a:t>
          </a:r>
        </a:p>
      </dgm:t>
    </dgm:pt>
    <dgm:pt modelId="{CF213D71-1736-4461-BBA7-7BCF57D50847}" type="parTrans" cxnId="{39363F27-51FD-4771-B5C0-1283E582072D}">
      <dgm:prSet/>
      <dgm:spPr/>
      <dgm:t>
        <a:bodyPr/>
        <a:lstStyle/>
        <a:p>
          <a:endParaRPr lang="fr-FR"/>
        </a:p>
      </dgm:t>
    </dgm:pt>
    <dgm:pt modelId="{16589754-F0A7-42B9-BE93-8DE02772793D}" type="sibTrans" cxnId="{39363F27-51FD-4771-B5C0-1283E582072D}">
      <dgm:prSet/>
      <dgm:spPr/>
      <dgm:t>
        <a:bodyPr/>
        <a:lstStyle/>
        <a:p>
          <a:endParaRPr lang="fr-FR"/>
        </a:p>
      </dgm:t>
    </dgm:pt>
    <dgm:pt modelId="{61CBFA22-1291-4385-8045-A1D75FE74570}">
      <dgm:prSet phldrT="[Texte]"/>
      <dgm:spPr/>
      <dgm:t>
        <a:bodyPr/>
        <a:lstStyle/>
        <a:p>
          <a:r>
            <a:rPr lang="fr-FR" dirty="0"/>
            <a:t>J0 +1</a:t>
          </a:r>
        </a:p>
      </dgm:t>
    </dgm:pt>
    <dgm:pt modelId="{7DCBFA9D-812E-4513-8C9C-0721F2967F8E}" type="parTrans" cxnId="{31FF9E9A-BAE4-4A5D-8EFA-C43D96FF6609}">
      <dgm:prSet/>
      <dgm:spPr/>
      <dgm:t>
        <a:bodyPr/>
        <a:lstStyle/>
        <a:p>
          <a:endParaRPr lang="fr-FR"/>
        </a:p>
      </dgm:t>
    </dgm:pt>
    <dgm:pt modelId="{771BF3E1-AFE5-4259-B16F-DBD2F954DE19}" type="sibTrans" cxnId="{31FF9E9A-BAE4-4A5D-8EFA-C43D96FF6609}">
      <dgm:prSet/>
      <dgm:spPr/>
      <dgm:t>
        <a:bodyPr/>
        <a:lstStyle/>
        <a:p>
          <a:endParaRPr lang="fr-FR"/>
        </a:p>
      </dgm:t>
    </dgm:pt>
    <dgm:pt modelId="{2FAA7092-9805-4CE4-898E-201A42472594}">
      <dgm:prSet phldrT="[Texte]" custT="1"/>
      <dgm:spPr>
        <a:solidFill>
          <a:srgbClr val="FFFFFF">
            <a:alpha val="90000"/>
            <a:hueOff val="0"/>
            <a:satOff val="0"/>
            <a:lumOff val="0"/>
            <a:alphaOff val="0"/>
          </a:srgbClr>
        </a:solidFill>
        <a:ln w="25400" cap="flat" cmpd="sng" algn="ctr">
          <a:solidFill>
            <a:srgbClr val="4285F4">
              <a:hueOff val="0"/>
              <a:satOff val="0"/>
              <a:lumOff val="0"/>
              <a:alphaOff val="0"/>
            </a:srgbClr>
          </a:solidFill>
          <a:prstDash val="solid"/>
        </a:ln>
        <a:effectLst/>
      </dgm:spPr>
      <dgm:t>
        <a:bodyPr spcFirstLastPara="0" vert="horz" wrap="square" lIns="42672" tIns="3810" rIns="3810" bIns="3810" numCol="1" spcCol="1270" anchor="ctr" anchorCtr="0"/>
        <a:lstStyle/>
        <a:p>
          <a:pPr marL="57150" lvl="1" indent="-57150" algn="l" defTabSz="48895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Entreprise</a:t>
          </a:r>
          <a:r>
            <a:rPr lang="fr-FR" sz="1400" kern="1200" dirty="0">
              <a:solidFill>
                <a:srgbClr val="000000">
                  <a:hueOff val="0"/>
                  <a:satOff val="0"/>
                  <a:lumOff val="0"/>
                  <a:alphaOff val="0"/>
                </a:srgbClr>
              </a:solidFill>
              <a:latin typeface="Arial"/>
              <a:ea typeface="+mn-ea"/>
              <a:cs typeface="+mn-cs"/>
            </a:rPr>
            <a:t> à l’arrêt</a:t>
          </a:r>
        </a:p>
      </dgm:t>
    </dgm:pt>
    <dgm:pt modelId="{3B2A2BEC-689B-442A-9582-C740DB210A31}" type="parTrans" cxnId="{01467204-CADF-4435-AF4D-CC814E133428}">
      <dgm:prSet/>
      <dgm:spPr/>
      <dgm:t>
        <a:bodyPr/>
        <a:lstStyle/>
        <a:p>
          <a:endParaRPr lang="fr-FR"/>
        </a:p>
      </dgm:t>
    </dgm:pt>
    <dgm:pt modelId="{9F91241A-7680-433B-ADA1-135C042A77FC}" type="sibTrans" cxnId="{01467204-CADF-4435-AF4D-CC814E133428}">
      <dgm:prSet/>
      <dgm:spPr/>
      <dgm:t>
        <a:bodyPr/>
        <a:lstStyle/>
        <a:p>
          <a:endParaRPr lang="fr-FR"/>
        </a:p>
      </dgm:t>
    </dgm:pt>
    <dgm:pt modelId="{C7D237E4-DF2C-45D1-B82B-8583790F7F1D}">
      <dgm:prSet phldrT="[Texte]"/>
      <dgm:spPr/>
      <dgm:t>
        <a:bodyPr/>
        <a:lstStyle/>
        <a:p>
          <a:r>
            <a:rPr lang="fr-FR" dirty="0"/>
            <a:t>J+3</a:t>
          </a:r>
        </a:p>
      </dgm:t>
    </dgm:pt>
    <dgm:pt modelId="{7E0C3551-88D6-47B9-BC53-F8F3F6F2531D}" type="parTrans" cxnId="{EFD1702C-ABE1-4127-9245-2B48885C3885}">
      <dgm:prSet/>
      <dgm:spPr/>
      <dgm:t>
        <a:bodyPr/>
        <a:lstStyle/>
        <a:p>
          <a:endParaRPr lang="fr-FR"/>
        </a:p>
      </dgm:t>
    </dgm:pt>
    <dgm:pt modelId="{6405D262-FE2B-44D3-A9F4-339A3010C095}" type="sibTrans" cxnId="{EFD1702C-ABE1-4127-9245-2B48885C3885}">
      <dgm:prSet/>
      <dgm:spPr/>
      <dgm:t>
        <a:bodyPr/>
        <a:lstStyle/>
        <a:p>
          <a:endParaRPr lang="fr-FR"/>
        </a:p>
      </dgm:t>
    </dgm:pt>
    <dgm:pt modelId="{562C7BC2-5762-4138-94EC-342D950BC115}">
      <dgm:prSet phldrT="[Texte]" custT="1"/>
      <dgm:spPr/>
      <dgm:t>
        <a:bodyPr/>
        <a:lstStyle/>
        <a:p>
          <a:r>
            <a:rPr lang="fr-FR" sz="800" dirty="0"/>
            <a:t>Nous (Directrice communication, RSSI) recommandons la transparence (maîtrisée) dans les communications vis-à-vis des clients, partenaires et autorités</a:t>
          </a:r>
        </a:p>
      </dgm:t>
    </dgm:pt>
    <dgm:pt modelId="{03396847-4E25-4A6B-89A3-A3FC99044224}" type="parTrans" cxnId="{42B8DF66-D5CE-4558-8912-384E66EF6F1E}">
      <dgm:prSet/>
      <dgm:spPr/>
      <dgm:t>
        <a:bodyPr/>
        <a:lstStyle/>
        <a:p>
          <a:endParaRPr lang="fr-FR"/>
        </a:p>
      </dgm:t>
    </dgm:pt>
    <dgm:pt modelId="{35D40265-1540-421A-9C35-A5672A08F1A8}" type="sibTrans" cxnId="{42B8DF66-D5CE-4558-8912-384E66EF6F1E}">
      <dgm:prSet/>
      <dgm:spPr/>
      <dgm:t>
        <a:bodyPr/>
        <a:lstStyle/>
        <a:p>
          <a:endParaRPr lang="fr-FR"/>
        </a:p>
      </dgm:t>
    </dgm:pt>
    <dgm:pt modelId="{568F4387-4B57-4C80-96B2-5AB68B3A6C63}">
      <dgm:prSet phldrT="[Texte]"/>
      <dgm:spPr/>
      <dgm:t>
        <a:bodyPr/>
        <a:lstStyle/>
        <a:p>
          <a:r>
            <a:rPr lang="fr-FR" dirty="0"/>
            <a:t>J0 +5 à J+21</a:t>
          </a:r>
        </a:p>
      </dgm:t>
    </dgm:pt>
    <dgm:pt modelId="{773C0C79-888F-454D-BBB6-55FA1D081FAC}" type="parTrans" cxnId="{FA1B0D6F-7703-42BD-8F22-EA2B781E351E}">
      <dgm:prSet/>
      <dgm:spPr/>
      <dgm:t>
        <a:bodyPr/>
        <a:lstStyle/>
        <a:p>
          <a:endParaRPr lang="fr-FR"/>
        </a:p>
      </dgm:t>
    </dgm:pt>
    <dgm:pt modelId="{AEE9A5AE-2A9C-4129-83C1-5C2617CCFD87}" type="sibTrans" cxnId="{FA1B0D6F-7703-42BD-8F22-EA2B781E351E}">
      <dgm:prSet/>
      <dgm:spPr/>
      <dgm:t>
        <a:bodyPr/>
        <a:lstStyle/>
        <a:p>
          <a:endParaRPr lang="fr-FR"/>
        </a:p>
      </dgm:t>
    </dgm:pt>
    <dgm:pt modelId="{4488DF67-B32D-4D78-B489-9CB79298211C}">
      <dgm:prSet custT="1"/>
      <dgm:spPr/>
      <dgm:t>
        <a:bodyPr/>
        <a:lstStyle/>
        <a:p>
          <a:r>
            <a:rPr lang="fr-FR" sz="800" dirty="0"/>
            <a:t>Nous connaissons l’étendue des dégâts. La décision est prise de tout reconstruire pour ne prendre aucun risque</a:t>
          </a:r>
        </a:p>
      </dgm:t>
    </dgm:pt>
    <dgm:pt modelId="{77E99CFC-7BED-49AF-AD13-1F86F6738BE8}" type="parTrans" cxnId="{FA2DF37B-5135-4031-80B6-F5D2B49B9649}">
      <dgm:prSet/>
      <dgm:spPr/>
      <dgm:t>
        <a:bodyPr/>
        <a:lstStyle/>
        <a:p>
          <a:endParaRPr lang="fr-FR"/>
        </a:p>
      </dgm:t>
    </dgm:pt>
    <dgm:pt modelId="{183FDFEA-9D66-4C0F-B3CA-6673A3F76DF4}" type="sibTrans" cxnId="{FA2DF37B-5135-4031-80B6-F5D2B49B9649}">
      <dgm:prSet/>
      <dgm:spPr/>
      <dgm:t>
        <a:bodyPr/>
        <a:lstStyle/>
        <a:p>
          <a:endParaRPr lang="fr-FR"/>
        </a:p>
      </dgm:t>
    </dgm:pt>
    <dgm:pt modelId="{4D687D36-216A-4457-A57D-1A80FCDD222E}">
      <dgm:prSet phldrT="[Texte]" custT="1"/>
      <dgm:spPr/>
      <dgm:t>
        <a:bodyPr/>
        <a:lstStyle/>
        <a:p>
          <a:r>
            <a:rPr lang="fr-FR" sz="800" dirty="0"/>
            <a:t>Détection et coupure de toutes les connexions internet pour éviter la propagation</a:t>
          </a:r>
        </a:p>
      </dgm:t>
    </dgm:pt>
    <dgm:pt modelId="{D8F6481D-8271-425A-9F8D-6A7D9CCD9766}" type="parTrans" cxnId="{56ECF92F-4FEB-4329-8C1A-0CC50B6256BA}">
      <dgm:prSet/>
      <dgm:spPr/>
      <dgm:t>
        <a:bodyPr/>
        <a:lstStyle/>
        <a:p>
          <a:endParaRPr lang="fr-FR"/>
        </a:p>
      </dgm:t>
    </dgm:pt>
    <dgm:pt modelId="{82A22F48-70D9-413D-ACCD-1CE832E86209}" type="sibTrans" cxnId="{56ECF92F-4FEB-4329-8C1A-0CC50B6256BA}">
      <dgm:prSet/>
      <dgm:spPr/>
      <dgm:t>
        <a:bodyPr/>
        <a:lstStyle/>
        <a:p>
          <a:endParaRPr lang="fr-FR"/>
        </a:p>
      </dgm:t>
    </dgm:pt>
    <dgm:pt modelId="{8D311363-9882-41A6-A654-33553A03C769}">
      <dgm:prSet phldrT="[Texte]" custT="1"/>
      <dgm:spPr/>
      <dgm:t>
        <a:bodyPr/>
        <a:lstStyle/>
        <a:p>
          <a:r>
            <a:rPr lang="fr-FR" sz="800" dirty="0"/>
            <a:t>L’entreprise est à l’arrêt</a:t>
          </a:r>
        </a:p>
      </dgm:t>
    </dgm:pt>
    <dgm:pt modelId="{F4942A28-DCF9-4907-AA53-CFE0DE4A1EDD}" type="parTrans" cxnId="{C0C552FF-F82B-4FC9-BBB5-482B4C23C10E}">
      <dgm:prSet/>
      <dgm:spPr/>
      <dgm:t>
        <a:bodyPr/>
        <a:lstStyle/>
        <a:p>
          <a:endParaRPr lang="fr-FR"/>
        </a:p>
      </dgm:t>
    </dgm:pt>
    <dgm:pt modelId="{C98D814D-1817-4B9D-8BC0-596462227A09}" type="sibTrans" cxnId="{C0C552FF-F82B-4FC9-BBB5-482B4C23C10E}">
      <dgm:prSet/>
      <dgm:spPr/>
      <dgm:t>
        <a:bodyPr/>
        <a:lstStyle/>
        <a:p>
          <a:endParaRPr lang="fr-FR"/>
        </a:p>
      </dgm:t>
    </dgm:pt>
    <dgm:pt modelId="{74A462BC-5506-46BE-AA73-4A786C4174D3}">
      <dgm:prSet custT="1"/>
      <dgm:spPr>
        <a:solidFill>
          <a:srgbClr val="FFFFFF">
            <a:alpha val="90000"/>
            <a:hueOff val="0"/>
            <a:satOff val="0"/>
            <a:lumOff val="0"/>
            <a:alphaOff val="0"/>
          </a:srgbClr>
        </a:solidFill>
        <a:ln w="25400" cap="flat" cmpd="sng" algn="ctr">
          <a:solidFill>
            <a:srgbClr val="4285F4">
              <a:hueOff val="0"/>
              <a:satOff val="0"/>
              <a:lumOff val="0"/>
              <a:alphaOff val="0"/>
            </a:srgbClr>
          </a:solidFill>
          <a:prstDash val="solid"/>
        </a:ln>
        <a:effectLst/>
      </dgm:spPr>
      <dgm:t>
        <a:bodyPr spcFirstLastPara="0" vert="horz" wrap="square" lIns="42672" tIns="3810" rIns="3810" bIns="3810" numCol="1" spcCol="1270" anchor="ctr" anchorCtr="0"/>
        <a:lstStyle/>
        <a:p>
          <a:pPr marL="57150" lvl="1" indent="-57150" algn="l" defTabSz="26670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Service de </a:t>
          </a:r>
          <a:r>
            <a:rPr lang="fr-FR" sz="800" kern="1200" dirty="0" err="1">
              <a:solidFill>
                <a:srgbClr val="000000">
                  <a:hueOff val="0"/>
                  <a:satOff val="0"/>
                  <a:lumOff val="0"/>
                  <a:alphaOff val="0"/>
                </a:srgbClr>
              </a:solidFill>
              <a:latin typeface="Arial"/>
              <a:ea typeface="+mn-ea"/>
              <a:cs typeface="+mn-cs"/>
            </a:rPr>
            <a:t>cyberassurance</a:t>
          </a:r>
          <a:r>
            <a:rPr lang="fr-FR" sz="800" kern="1200" dirty="0">
              <a:solidFill>
                <a:srgbClr val="000000">
                  <a:hueOff val="0"/>
                  <a:satOff val="0"/>
                  <a:lumOff val="0"/>
                  <a:alphaOff val="0"/>
                </a:srgbClr>
              </a:solidFill>
              <a:latin typeface="Arial"/>
              <a:ea typeface="+mn-ea"/>
              <a:cs typeface="+mn-cs"/>
            </a:rPr>
            <a:t> mis dans la boucle</a:t>
          </a:r>
        </a:p>
      </dgm:t>
    </dgm:pt>
    <dgm:pt modelId="{13E5FF7F-A980-4847-A4E2-77EA6A851C2D}" type="parTrans" cxnId="{DEDEF5FD-DB0E-4A92-8DE3-3F7494884FEA}">
      <dgm:prSet/>
      <dgm:spPr/>
      <dgm:t>
        <a:bodyPr/>
        <a:lstStyle/>
        <a:p>
          <a:endParaRPr lang="fr-FR"/>
        </a:p>
      </dgm:t>
    </dgm:pt>
    <dgm:pt modelId="{5114821F-655E-4E8B-84F9-8F3F97CA75BB}" type="sibTrans" cxnId="{DEDEF5FD-DB0E-4A92-8DE3-3F7494884FEA}">
      <dgm:prSet/>
      <dgm:spPr/>
      <dgm:t>
        <a:bodyPr/>
        <a:lstStyle/>
        <a:p>
          <a:endParaRPr lang="fr-FR"/>
        </a:p>
      </dgm:t>
    </dgm:pt>
    <dgm:pt modelId="{4443F842-32DD-43B9-8866-7C09EC475CF7}">
      <dgm:prSet custT="1"/>
      <dgm:spPr>
        <a:solidFill>
          <a:srgbClr val="FFFFFF">
            <a:alpha val="90000"/>
            <a:hueOff val="0"/>
            <a:satOff val="0"/>
            <a:lumOff val="0"/>
            <a:alphaOff val="0"/>
          </a:srgbClr>
        </a:solidFill>
        <a:ln w="25400" cap="flat" cmpd="sng" algn="ctr">
          <a:solidFill>
            <a:srgbClr val="4285F4">
              <a:hueOff val="0"/>
              <a:satOff val="0"/>
              <a:lumOff val="0"/>
              <a:alphaOff val="0"/>
            </a:srgbClr>
          </a:solidFill>
          <a:prstDash val="solid"/>
        </a:ln>
        <a:effectLst/>
      </dgm:spPr>
      <dgm:t>
        <a:bodyPr spcFirstLastPara="0" vert="horz" wrap="square" lIns="42672" tIns="3810" rIns="3810" bIns="3810" numCol="1" spcCol="1270" anchor="ctr" anchorCtr="0"/>
        <a:lstStyle/>
        <a:p>
          <a:pPr marL="57150" lvl="1" indent="-57150" algn="l" defTabSz="26670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Je déconseille de travailler avec le service proposé pour les investigations en raison des mauvaises recommandations fournies lors du 1er contact </a:t>
          </a:r>
          <a:r>
            <a:rPr lang="fr-FR" sz="800" kern="1200" dirty="0">
              <a:solidFill>
                <a:srgbClr val="000000">
                  <a:hueOff val="0"/>
                  <a:satOff val="0"/>
                  <a:lumOff val="0"/>
                  <a:alphaOff val="0"/>
                </a:srgbClr>
              </a:solidFill>
              <a:latin typeface="Arial"/>
              <a:ea typeface="+mn-ea"/>
              <a:cs typeface="+mn-cs"/>
              <a:sym typeface="Wingdings" panose="05000000000000000000" pitchFamily="2" charset="2"/>
            </a:rPr>
            <a:t> Nous continuons avec notre fournisseur habituel</a:t>
          </a:r>
          <a:endParaRPr lang="fr-FR" sz="800" kern="1200" dirty="0">
            <a:solidFill>
              <a:srgbClr val="000000">
                <a:hueOff val="0"/>
                <a:satOff val="0"/>
                <a:lumOff val="0"/>
                <a:alphaOff val="0"/>
              </a:srgbClr>
            </a:solidFill>
            <a:latin typeface="Arial"/>
            <a:ea typeface="+mn-ea"/>
            <a:cs typeface="+mn-cs"/>
          </a:endParaRPr>
        </a:p>
      </dgm:t>
    </dgm:pt>
    <dgm:pt modelId="{194BF684-27EC-483F-86B7-F07592EC7CBF}" type="parTrans" cxnId="{156B848A-8168-4E71-9728-816CFF01C8E8}">
      <dgm:prSet/>
      <dgm:spPr/>
      <dgm:t>
        <a:bodyPr/>
        <a:lstStyle/>
        <a:p>
          <a:endParaRPr lang="fr-FR"/>
        </a:p>
      </dgm:t>
    </dgm:pt>
    <dgm:pt modelId="{C036CA77-CC5C-401D-A523-4A7B5A45E9F1}" type="sibTrans" cxnId="{156B848A-8168-4E71-9728-816CFF01C8E8}">
      <dgm:prSet/>
      <dgm:spPr/>
      <dgm:t>
        <a:bodyPr/>
        <a:lstStyle/>
        <a:p>
          <a:endParaRPr lang="fr-FR"/>
        </a:p>
      </dgm:t>
    </dgm:pt>
    <dgm:pt modelId="{E861F310-C2CE-453A-9F14-BD189E245998}">
      <dgm:prSet phldrT="[Texte]"/>
      <dgm:spPr/>
      <dgm:t>
        <a:bodyPr/>
        <a:lstStyle/>
        <a:p>
          <a:endParaRPr lang="fr-FR" sz="600" dirty="0"/>
        </a:p>
      </dgm:t>
    </dgm:pt>
    <dgm:pt modelId="{2F59D821-758B-40D4-AE04-FBECD57E9624}" type="parTrans" cxnId="{670FDE77-627D-4E52-9D1A-14D389992513}">
      <dgm:prSet/>
      <dgm:spPr/>
      <dgm:t>
        <a:bodyPr/>
        <a:lstStyle/>
        <a:p>
          <a:endParaRPr lang="fr-FR"/>
        </a:p>
      </dgm:t>
    </dgm:pt>
    <dgm:pt modelId="{BE063439-C7BE-4DF9-B6CE-3A66DBBB434F}" type="sibTrans" cxnId="{670FDE77-627D-4E52-9D1A-14D389992513}">
      <dgm:prSet/>
      <dgm:spPr/>
      <dgm:t>
        <a:bodyPr/>
        <a:lstStyle/>
        <a:p>
          <a:endParaRPr lang="fr-FR"/>
        </a:p>
      </dgm:t>
    </dgm:pt>
    <dgm:pt modelId="{1A9ADB5F-7007-47A3-BEB0-97DFE31FE4A9}">
      <dgm:prSet phldrT="[Texte]"/>
      <dgm:spPr/>
      <dgm:t>
        <a:bodyPr/>
        <a:lstStyle/>
        <a:p>
          <a:endParaRPr lang="fr-FR" sz="600" dirty="0"/>
        </a:p>
      </dgm:t>
    </dgm:pt>
    <dgm:pt modelId="{A037FE64-3B87-48BA-99BF-5A4364EFAAD3}" type="parTrans" cxnId="{3DD28AEF-C13D-4A64-8C72-E8B0FD2C946D}">
      <dgm:prSet/>
      <dgm:spPr/>
      <dgm:t>
        <a:bodyPr/>
        <a:lstStyle/>
        <a:p>
          <a:endParaRPr lang="fr-FR"/>
        </a:p>
      </dgm:t>
    </dgm:pt>
    <dgm:pt modelId="{064F7F53-6BC1-48B7-B198-E56A176D94E0}" type="sibTrans" cxnId="{3DD28AEF-C13D-4A64-8C72-E8B0FD2C946D}">
      <dgm:prSet/>
      <dgm:spPr/>
      <dgm:t>
        <a:bodyPr/>
        <a:lstStyle/>
        <a:p>
          <a:endParaRPr lang="fr-FR"/>
        </a:p>
      </dgm:t>
    </dgm:pt>
    <dgm:pt modelId="{7BEB5E73-551B-48C6-8D06-EBEBD1039E73}">
      <dgm:prSet custT="1"/>
      <dgm:spPr/>
      <dgm:t>
        <a:bodyPr/>
        <a:lstStyle/>
        <a:p>
          <a:r>
            <a:rPr lang="fr-FR" sz="800" dirty="0"/>
            <a:t>En parallèle je continue les échanges avec les autorités et je coordonne la reconstruction avec le responsable exploitation</a:t>
          </a:r>
        </a:p>
      </dgm:t>
    </dgm:pt>
    <dgm:pt modelId="{D3DBAF39-4002-42D5-A6D9-FE27FDC5453B}" type="parTrans" cxnId="{9CFDB429-FB40-46B0-95E7-29E24B40EE18}">
      <dgm:prSet/>
      <dgm:spPr/>
      <dgm:t>
        <a:bodyPr/>
        <a:lstStyle/>
        <a:p>
          <a:endParaRPr lang="fr-FR"/>
        </a:p>
      </dgm:t>
    </dgm:pt>
    <dgm:pt modelId="{BDC20638-1F35-419D-86E9-93F68F55036C}" type="sibTrans" cxnId="{9CFDB429-FB40-46B0-95E7-29E24B40EE18}">
      <dgm:prSet/>
      <dgm:spPr/>
      <dgm:t>
        <a:bodyPr/>
        <a:lstStyle/>
        <a:p>
          <a:endParaRPr lang="fr-FR"/>
        </a:p>
      </dgm:t>
    </dgm:pt>
    <dgm:pt modelId="{63626FF7-00D5-49D0-B0F5-655DFF0031ED}">
      <dgm:prSet custT="1"/>
      <dgm:spPr/>
      <dgm:t>
        <a:bodyPr/>
        <a:lstStyle/>
        <a:p>
          <a:r>
            <a:rPr lang="fr-FR" sz="800" dirty="0"/>
            <a:t>Les cybercriminels publient des informations relatives à l’attaque sur leur site; informations reprises par la presse </a:t>
          </a:r>
          <a:r>
            <a:rPr lang="fr-FR" sz="800" dirty="0">
              <a:sym typeface="Wingdings" panose="05000000000000000000" pitchFamily="2" charset="2"/>
            </a:rPr>
            <a:t> je conseille au DG de ne pas réagir car c’est comme dans un kidnapping, c’est pour mettre la pression pour que l’entreprise paie la rançon</a:t>
          </a:r>
          <a:endParaRPr lang="fr-FR" sz="800" dirty="0"/>
        </a:p>
      </dgm:t>
    </dgm:pt>
    <dgm:pt modelId="{390E1B12-3CA0-4DD3-A393-2C46B8E26F5B}" type="parTrans" cxnId="{C0A4AB02-A136-401B-9D29-7E21C2EA329D}">
      <dgm:prSet/>
      <dgm:spPr/>
      <dgm:t>
        <a:bodyPr/>
        <a:lstStyle/>
        <a:p>
          <a:endParaRPr lang="fr-FR"/>
        </a:p>
      </dgm:t>
    </dgm:pt>
    <dgm:pt modelId="{47B81428-7FE8-4FA6-AA67-31A986E0E9CE}" type="sibTrans" cxnId="{C0A4AB02-A136-401B-9D29-7E21C2EA329D}">
      <dgm:prSet/>
      <dgm:spPr/>
      <dgm:t>
        <a:bodyPr/>
        <a:lstStyle/>
        <a:p>
          <a:endParaRPr lang="fr-FR"/>
        </a:p>
      </dgm:t>
    </dgm:pt>
    <dgm:pt modelId="{E17BA4D2-62C9-4F79-8106-2A2DE5688D17}">
      <dgm:prSet custT="1"/>
      <dgm:spPr/>
      <dgm:t>
        <a:bodyPr/>
        <a:lstStyle/>
        <a:p>
          <a:r>
            <a:rPr lang="fr-FR" sz="800" dirty="0"/>
            <a:t>Une fois les services critiques opérationnels, il nous faut convaincre les partenaires et clients de rétablir les connexions</a:t>
          </a:r>
        </a:p>
      </dgm:t>
    </dgm:pt>
    <dgm:pt modelId="{6F9CCBE3-90AA-4A35-A3B2-4FD374D4412E}" type="parTrans" cxnId="{F3DF23E1-279E-43AA-98E8-C7BAAF3F2ECF}">
      <dgm:prSet/>
      <dgm:spPr/>
      <dgm:t>
        <a:bodyPr/>
        <a:lstStyle/>
        <a:p>
          <a:endParaRPr lang="fr-FR"/>
        </a:p>
      </dgm:t>
    </dgm:pt>
    <dgm:pt modelId="{8869134A-A183-4030-A45C-A6E6BFE23C3D}" type="sibTrans" cxnId="{F3DF23E1-279E-43AA-98E8-C7BAAF3F2ECF}">
      <dgm:prSet/>
      <dgm:spPr/>
      <dgm:t>
        <a:bodyPr/>
        <a:lstStyle/>
        <a:p>
          <a:endParaRPr lang="fr-FR"/>
        </a:p>
      </dgm:t>
    </dgm:pt>
    <dgm:pt modelId="{5A3667F8-166E-4BF4-A848-287FE69346F4}">
      <dgm:prSet/>
      <dgm:spPr/>
      <dgm:t>
        <a:bodyPr/>
        <a:lstStyle/>
        <a:p>
          <a:r>
            <a:rPr lang="fr-FR" dirty="0"/>
            <a:t>…</a:t>
          </a:r>
        </a:p>
      </dgm:t>
    </dgm:pt>
    <dgm:pt modelId="{B0A1A4FC-1626-49F0-9BB3-32909D76717C}" type="parTrans" cxnId="{B97849C9-CC92-49E9-AA8A-C7B0FF179F06}">
      <dgm:prSet/>
      <dgm:spPr/>
      <dgm:t>
        <a:bodyPr/>
        <a:lstStyle/>
        <a:p>
          <a:endParaRPr lang="fr-FR"/>
        </a:p>
      </dgm:t>
    </dgm:pt>
    <dgm:pt modelId="{380E2F9C-D84D-49F4-AC80-1C1F0C059C78}" type="sibTrans" cxnId="{B97849C9-CC92-49E9-AA8A-C7B0FF179F06}">
      <dgm:prSet/>
      <dgm:spPr/>
      <dgm:t>
        <a:bodyPr/>
        <a:lstStyle/>
        <a:p>
          <a:endParaRPr lang="fr-FR"/>
        </a:p>
      </dgm:t>
    </dgm:pt>
    <dgm:pt modelId="{1A5CAE76-55A7-484A-B795-E8B10F34A386}">
      <dgm:prSet custT="1"/>
      <dgm:spPr/>
      <dgm:t>
        <a:bodyPr/>
        <a:lstStyle/>
        <a:p>
          <a:r>
            <a:rPr lang="fr-FR" sz="1050" dirty="0"/>
            <a:t>Les équipes continuent de reconstruire les autres services + reconstruire les ordinateurs</a:t>
          </a:r>
        </a:p>
      </dgm:t>
    </dgm:pt>
    <dgm:pt modelId="{0569C495-6897-4842-8EE3-96B05F354288}" type="parTrans" cxnId="{DD269E28-6F2A-465D-9908-A4A3F7F14D6A}">
      <dgm:prSet/>
      <dgm:spPr/>
      <dgm:t>
        <a:bodyPr/>
        <a:lstStyle/>
        <a:p>
          <a:endParaRPr lang="fr-FR"/>
        </a:p>
      </dgm:t>
    </dgm:pt>
    <dgm:pt modelId="{DDEC5EC3-8548-49FB-BF6C-D942C03A79C3}" type="sibTrans" cxnId="{DD269E28-6F2A-465D-9908-A4A3F7F14D6A}">
      <dgm:prSet/>
      <dgm:spPr/>
      <dgm:t>
        <a:bodyPr/>
        <a:lstStyle/>
        <a:p>
          <a:endParaRPr lang="fr-FR"/>
        </a:p>
      </dgm:t>
    </dgm:pt>
    <dgm:pt modelId="{3C0A9532-D942-4455-9766-894F47D4A229}">
      <dgm:prSet custT="1"/>
      <dgm:spPr/>
      <dgm:t>
        <a:bodyPr/>
        <a:lstStyle/>
        <a:p>
          <a:r>
            <a:rPr lang="fr-FR" sz="1050" dirty="0"/>
            <a:t>En parallèle, les échanges avec le </a:t>
          </a:r>
          <a:r>
            <a:rPr lang="fr-FR" sz="1050" dirty="0" err="1"/>
            <a:t>cyberassureur</a:t>
          </a:r>
          <a:r>
            <a:rPr lang="fr-FR" sz="1050" dirty="0"/>
            <a:t> commencent pour l’évaluation de la perte d’exploitation et de l’efficacité des actions réalisées pour estimer le montant du remboursement</a:t>
          </a:r>
        </a:p>
      </dgm:t>
    </dgm:pt>
    <dgm:pt modelId="{167ABDE5-6C03-4481-905B-B6DA472809FC}" type="parTrans" cxnId="{A2787B86-FAD1-42CF-A688-3C115EB4B99F}">
      <dgm:prSet/>
      <dgm:spPr/>
      <dgm:t>
        <a:bodyPr/>
        <a:lstStyle/>
        <a:p>
          <a:endParaRPr lang="fr-FR"/>
        </a:p>
      </dgm:t>
    </dgm:pt>
    <dgm:pt modelId="{53CC0682-ACFC-4ACD-AEE6-946D729E53AF}" type="sibTrans" cxnId="{A2787B86-FAD1-42CF-A688-3C115EB4B99F}">
      <dgm:prSet/>
      <dgm:spPr/>
      <dgm:t>
        <a:bodyPr/>
        <a:lstStyle/>
        <a:p>
          <a:endParaRPr lang="fr-FR"/>
        </a:p>
      </dgm:t>
    </dgm:pt>
    <dgm:pt modelId="{E228D13C-4AB6-415B-9C41-D07A3E43BF5C}">
      <dgm:prSet phldrT="[Texte]" custT="1"/>
      <dgm:spPr/>
      <dgm:t>
        <a:bodyPr/>
        <a:lstStyle/>
        <a:p>
          <a:r>
            <a:rPr lang="fr-FR" sz="800" dirty="0"/>
            <a:t>Le ransomware est identifié. Nous prévenons officiellement les clients et partenaires et je fais des réunions avec leurs équipes sécurité à la demande pour leur donner quelques informations</a:t>
          </a:r>
        </a:p>
      </dgm:t>
    </dgm:pt>
    <dgm:pt modelId="{BA4BF71C-C9C8-46D4-9173-2D226D61780A}" type="parTrans" cxnId="{F97FB5B1-32CE-44B6-BA86-6F732B9AADBC}">
      <dgm:prSet/>
      <dgm:spPr/>
      <dgm:t>
        <a:bodyPr/>
        <a:lstStyle/>
        <a:p>
          <a:endParaRPr lang="fr-FR"/>
        </a:p>
      </dgm:t>
    </dgm:pt>
    <dgm:pt modelId="{5F897411-473C-474C-8302-5532ADD1388F}" type="sibTrans" cxnId="{F97FB5B1-32CE-44B6-BA86-6F732B9AADBC}">
      <dgm:prSet/>
      <dgm:spPr/>
      <dgm:t>
        <a:bodyPr/>
        <a:lstStyle/>
        <a:p>
          <a:endParaRPr lang="fr-FR"/>
        </a:p>
      </dgm:t>
    </dgm:pt>
    <dgm:pt modelId="{1F0275BC-14A2-4C2F-8678-4434D4F87A72}">
      <dgm:prSet custT="1"/>
      <dgm:spPr/>
      <dgm:t>
        <a:bodyPr/>
        <a:lstStyle/>
        <a:p>
          <a:r>
            <a:rPr lang="fr-FR" sz="800" dirty="0"/>
            <a:t>Des messages d’informations sont régulièrement mis en ligne sur le site de l’entreprise</a:t>
          </a:r>
        </a:p>
      </dgm:t>
    </dgm:pt>
    <dgm:pt modelId="{FBC5E2B9-8A7D-491A-B26B-4577C9634365}" type="parTrans" cxnId="{43B53FE3-CD2A-4398-AA8B-D4A5B697A47D}">
      <dgm:prSet/>
      <dgm:spPr/>
      <dgm:t>
        <a:bodyPr/>
        <a:lstStyle/>
        <a:p>
          <a:endParaRPr lang="fr-FR"/>
        </a:p>
      </dgm:t>
    </dgm:pt>
    <dgm:pt modelId="{61807376-7176-4ECC-84B8-99CF47398DE4}" type="sibTrans" cxnId="{43B53FE3-CD2A-4398-AA8B-D4A5B697A47D}">
      <dgm:prSet/>
      <dgm:spPr/>
      <dgm:t>
        <a:bodyPr/>
        <a:lstStyle/>
        <a:p>
          <a:endParaRPr lang="fr-FR"/>
        </a:p>
      </dgm:t>
    </dgm:pt>
    <dgm:pt modelId="{B33F7350-0791-41AC-A900-601A4701575B}" type="pres">
      <dgm:prSet presAssocID="{EF80862C-13D7-4631-A1E7-95AE41DA59C0}" presName="linearFlow" presStyleCnt="0">
        <dgm:presLayoutVars>
          <dgm:dir/>
          <dgm:animLvl val="lvl"/>
          <dgm:resizeHandles val="exact"/>
        </dgm:presLayoutVars>
      </dgm:prSet>
      <dgm:spPr/>
    </dgm:pt>
    <dgm:pt modelId="{01CE5262-6E33-47D0-9C94-3CCF66B27F80}" type="pres">
      <dgm:prSet presAssocID="{17D14D29-4B51-46CC-9162-6A9C7449522B}" presName="composite" presStyleCnt="0"/>
      <dgm:spPr/>
    </dgm:pt>
    <dgm:pt modelId="{2E4BEF9A-DC28-4A5C-B7A9-9DB902F4792E}" type="pres">
      <dgm:prSet presAssocID="{17D14D29-4B51-46CC-9162-6A9C7449522B}" presName="parentText" presStyleLbl="alignNode1" presStyleIdx="0" presStyleCnt="5">
        <dgm:presLayoutVars>
          <dgm:chMax val="1"/>
          <dgm:bulletEnabled val="1"/>
        </dgm:presLayoutVars>
      </dgm:prSet>
      <dgm:spPr/>
    </dgm:pt>
    <dgm:pt modelId="{0D90A525-0FE9-45FD-B889-287FD96CED83}" type="pres">
      <dgm:prSet presAssocID="{17D14D29-4B51-46CC-9162-6A9C7449522B}" presName="descendantText" presStyleLbl="alignAcc1" presStyleIdx="0" presStyleCnt="5">
        <dgm:presLayoutVars>
          <dgm:bulletEnabled val="1"/>
        </dgm:presLayoutVars>
      </dgm:prSet>
      <dgm:spPr/>
    </dgm:pt>
    <dgm:pt modelId="{4D335A28-8F39-437D-A49F-ACEDDC43C65D}" type="pres">
      <dgm:prSet presAssocID="{98425EFA-8FA7-4909-B7D7-5793A7A981A1}" presName="sp" presStyleCnt="0"/>
      <dgm:spPr/>
    </dgm:pt>
    <dgm:pt modelId="{1449B5F3-A753-433C-BE52-7F337C165357}" type="pres">
      <dgm:prSet presAssocID="{61CBFA22-1291-4385-8045-A1D75FE74570}" presName="composite" presStyleCnt="0"/>
      <dgm:spPr/>
    </dgm:pt>
    <dgm:pt modelId="{AEFF1502-4982-4158-8AF3-B495AB715808}" type="pres">
      <dgm:prSet presAssocID="{61CBFA22-1291-4385-8045-A1D75FE74570}" presName="parentText" presStyleLbl="alignNode1" presStyleIdx="1" presStyleCnt="5">
        <dgm:presLayoutVars>
          <dgm:chMax val="1"/>
          <dgm:bulletEnabled val="1"/>
        </dgm:presLayoutVars>
      </dgm:prSet>
      <dgm:spPr/>
    </dgm:pt>
    <dgm:pt modelId="{362FD0B2-788D-4462-A21E-207EC1EA0C6D}" type="pres">
      <dgm:prSet presAssocID="{61CBFA22-1291-4385-8045-A1D75FE74570}" presName="descendantText" presStyleLbl="alignAcc1" presStyleIdx="1" presStyleCnt="5">
        <dgm:presLayoutVars>
          <dgm:bulletEnabled val="1"/>
        </dgm:presLayoutVars>
      </dgm:prSet>
      <dgm:spPr>
        <a:xfrm rot="5400000">
          <a:off x="3984265" y="-2515580"/>
          <a:ext cx="605876" cy="7269442"/>
        </a:xfrm>
        <a:prstGeom prst="round2SameRect">
          <a:avLst/>
        </a:prstGeom>
      </dgm:spPr>
    </dgm:pt>
    <dgm:pt modelId="{65870D52-E2D3-4993-9A49-FBBE112624DC}" type="pres">
      <dgm:prSet presAssocID="{771BF3E1-AFE5-4259-B16F-DBD2F954DE19}" presName="sp" presStyleCnt="0"/>
      <dgm:spPr/>
    </dgm:pt>
    <dgm:pt modelId="{2D5D817C-5A47-4072-B168-7630F347B110}" type="pres">
      <dgm:prSet presAssocID="{C7D237E4-DF2C-45D1-B82B-8583790F7F1D}" presName="composite" presStyleCnt="0"/>
      <dgm:spPr/>
    </dgm:pt>
    <dgm:pt modelId="{5CE4D4A0-94AC-4CB6-95F0-F2AAC72B2A86}" type="pres">
      <dgm:prSet presAssocID="{C7D237E4-DF2C-45D1-B82B-8583790F7F1D}" presName="parentText" presStyleLbl="alignNode1" presStyleIdx="2" presStyleCnt="5">
        <dgm:presLayoutVars>
          <dgm:chMax val="1"/>
          <dgm:bulletEnabled val="1"/>
        </dgm:presLayoutVars>
      </dgm:prSet>
      <dgm:spPr/>
    </dgm:pt>
    <dgm:pt modelId="{3CAB05EA-3999-4FF7-945B-63EC63A0385E}" type="pres">
      <dgm:prSet presAssocID="{C7D237E4-DF2C-45D1-B82B-8583790F7F1D}" presName="descendantText" presStyleLbl="alignAcc1" presStyleIdx="2" presStyleCnt="5">
        <dgm:presLayoutVars>
          <dgm:bulletEnabled val="1"/>
        </dgm:presLayoutVars>
      </dgm:prSet>
      <dgm:spPr/>
    </dgm:pt>
    <dgm:pt modelId="{477E71BE-0968-48CA-8FAC-1F582D523551}" type="pres">
      <dgm:prSet presAssocID="{6405D262-FE2B-44D3-A9F4-339A3010C095}" presName="sp" presStyleCnt="0"/>
      <dgm:spPr/>
    </dgm:pt>
    <dgm:pt modelId="{73171346-6C1C-457D-BACE-7364EE57B18C}" type="pres">
      <dgm:prSet presAssocID="{568F4387-4B57-4C80-96B2-5AB68B3A6C63}" presName="composite" presStyleCnt="0"/>
      <dgm:spPr/>
    </dgm:pt>
    <dgm:pt modelId="{FB01FA21-2F1E-4543-A3AE-BCAA0EB185A8}" type="pres">
      <dgm:prSet presAssocID="{568F4387-4B57-4C80-96B2-5AB68B3A6C63}" presName="parentText" presStyleLbl="alignNode1" presStyleIdx="3" presStyleCnt="5">
        <dgm:presLayoutVars>
          <dgm:chMax val="1"/>
          <dgm:bulletEnabled val="1"/>
        </dgm:presLayoutVars>
      </dgm:prSet>
      <dgm:spPr/>
    </dgm:pt>
    <dgm:pt modelId="{C9984C7C-E577-477C-874F-6B61252136D3}" type="pres">
      <dgm:prSet presAssocID="{568F4387-4B57-4C80-96B2-5AB68B3A6C63}" presName="descendantText" presStyleLbl="alignAcc1" presStyleIdx="3" presStyleCnt="5" custScaleY="135263">
        <dgm:presLayoutVars>
          <dgm:bulletEnabled val="1"/>
        </dgm:presLayoutVars>
      </dgm:prSet>
      <dgm:spPr/>
    </dgm:pt>
    <dgm:pt modelId="{11DE97BF-746B-4267-9B97-404F814E313E}" type="pres">
      <dgm:prSet presAssocID="{AEE9A5AE-2A9C-4129-83C1-5C2617CCFD87}" presName="sp" presStyleCnt="0"/>
      <dgm:spPr/>
    </dgm:pt>
    <dgm:pt modelId="{8D4A229C-F8C4-4979-A017-04876D5A97E2}" type="pres">
      <dgm:prSet presAssocID="{5A3667F8-166E-4BF4-A848-287FE69346F4}" presName="composite" presStyleCnt="0"/>
      <dgm:spPr/>
    </dgm:pt>
    <dgm:pt modelId="{42903C6D-F35B-4288-BDD9-31AE9F475752}" type="pres">
      <dgm:prSet presAssocID="{5A3667F8-166E-4BF4-A848-287FE69346F4}" presName="parentText" presStyleLbl="alignNode1" presStyleIdx="4" presStyleCnt="5">
        <dgm:presLayoutVars>
          <dgm:chMax val="1"/>
          <dgm:bulletEnabled val="1"/>
        </dgm:presLayoutVars>
      </dgm:prSet>
      <dgm:spPr/>
    </dgm:pt>
    <dgm:pt modelId="{2F0D09AA-D58A-4329-9E9F-CD4391B6A186}" type="pres">
      <dgm:prSet presAssocID="{5A3667F8-166E-4BF4-A848-287FE69346F4}" presName="descendantText" presStyleLbl="alignAcc1" presStyleIdx="4" presStyleCnt="5">
        <dgm:presLayoutVars>
          <dgm:bulletEnabled val="1"/>
        </dgm:presLayoutVars>
      </dgm:prSet>
      <dgm:spPr/>
    </dgm:pt>
  </dgm:ptLst>
  <dgm:cxnLst>
    <dgm:cxn modelId="{59E79A01-BC20-4FE0-ADB2-D312D3605733}" type="presOf" srcId="{E861F310-C2CE-453A-9F14-BD189E245998}" destId="{3CAB05EA-3999-4FF7-945B-63EC63A0385E}" srcOrd="0" destOrd="3" presId="urn:microsoft.com/office/officeart/2005/8/layout/chevron2"/>
    <dgm:cxn modelId="{C0A4AB02-A136-401B-9D29-7E21C2EA329D}" srcId="{568F4387-4B57-4C80-96B2-5AB68B3A6C63}" destId="{63626FF7-00D5-49D0-B0F5-655DFF0031ED}" srcOrd="2" destOrd="0" parTransId="{390E1B12-3CA0-4DD3-A393-2C46B8E26F5B}" sibTransId="{47B81428-7FE8-4FA6-AA67-31A986E0E9CE}"/>
    <dgm:cxn modelId="{2154C503-F1FB-4BAB-A3E1-11B924FE9463}" type="presOf" srcId="{21CD60BD-2FAB-4E09-819B-C7519C4627E9}" destId="{0D90A525-0FE9-45FD-B889-287FD96CED83}" srcOrd="0" destOrd="0" presId="urn:microsoft.com/office/officeart/2005/8/layout/chevron2"/>
    <dgm:cxn modelId="{01467204-CADF-4435-AF4D-CC814E133428}" srcId="{61CBFA22-1291-4385-8045-A1D75FE74570}" destId="{2FAA7092-9805-4CE4-898E-201A42472594}" srcOrd="0" destOrd="0" parTransId="{3B2A2BEC-689B-442A-9582-C740DB210A31}" sibTransId="{9F91241A-7680-433B-ADA1-135C042A77FC}"/>
    <dgm:cxn modelId="{ADB7C608-E926-4798-A40A-0D32EF71E749}" type="presOf" srcId="{568F4387-4B57-4C80-96B2-5AB68B3A6C63}" destId="{FB01FA21-2F1E-4543-A3AE-BCAA0EB185A8}" srcOrd="0" destOrd="0" presId="urn:microsoft.com/office/officeart/2005/8/layout/chevron2"/>
    <dgm:cxn modelId="{87A9B109-1EA9-4854-8FD3-7E7CC0886F29}" type="presOf" srcId="{EF80862C-13D7-4631-A1E7-95AE41DA59C0}" destId="{B33F7350-0791-41AC-A900-601A4701575B}" srcOrd="0" destOrd="0" presId="urn:microsoft.com/office/officeart/2005/8/layout/chevron2"/>
    <dgm:cxn modelId="{4770CF11-EF56-4E08-869F-31B633DE248E}" type="presOf" srcId="{17D14D29-4B51-46CC-9162-6A9C7449522B}" destId="{2E4BEF9A-DC28-4A5C-B7A9-9DB902F4792E}" srcOrd="0" destOrd="0" presId="urn:microsoft.com/office/officeart/2005/8/layout/chevron2"/>
    <dgm:cxn modelId="{F90D8C12-7CA6-4F65-AEC6-EE067B7EBF64}" type="presOf" srcId="{4488DF67-B32D-4D78-B489-9CB79298211C}" destId="{C9984C7C-E577-477C-874F-6B61252136D3}" srcOrd="0" destOrd="0" presId="urn:microsoft.com/office/officeart/2005/8/layout/chevron2"/>
    <dgm:cxn modelId="{8F8B1217-371F-4B0F-9BD1-16F3D742B00E}" type="presOf" srcId="{2FAA7092-9805-4CE4-898E-201A42472594}" destId="{362FD0B2-788D-4462-A21E-207EC1EA0C6D}" srcOrd="0" destOrd="0" presId="urn:microsoft.com/office/officeart/2005/8/layout/chevron2"/>
    <dgm:cxn modelId="{11776B1D-88B9-466E-9E9D-ED98AB81E33D}" type="presOf" srcId="{74A462BC-5506-46BE-AA73-4A786C4174D3}" destId="{362FD0B2-788D-4462-A21E-207EC1EA0C6D}" srcOrd="0" destOrd="1" presId="urn:microsoft.com/office/officeart/2005/8/layout/chevron2"/>
    <dgm:cxn modelId="{A6EB3F26-A1F0-49F4-8DC8-E1C5C79A0C5C}" type="presOf" srcId="{4443F842-32DD-43B9-8866-7C09EC475CF7}" destId="{362FD0B2-788D-4462-A21E-207EC1EA0C6D}" srcOrd="0" destOrd="2" presId="urn:microsoft.com/office/officeart/2005/8/layout/chevron2"/>
    <dgm:cxn modelId="{39363F27-51FD-4771-B5C0-1283E582072D}" srcId="{17D14D29-4B51-46CC-9162-6A9C7449522B}" destId="{21CD60BD-2FAB-4E09-819B-C7519C4627E9}" srcOrd="0" destOrd="0" parTransId="{CF213D71-1736-4461-BBA7-7BCF57D50847}" sibTransId="{16589754-F0A7-42B9-BE93-8DE02772793D}"/>
    <dgm:cxn modelId="{DD269E28-6F2A-465D-9908-A4A3F7F14D6A}" srcId="{5A3667F8-166E-4BF4-A848-287FE69346F4}" destId="{1A5CAE76-55A7-484A-B795-E8B10F34A386}" srcOrd="0" destOrd="0" parTransId="{0569C495-6897-4842-8EE3-96B05F354288}" sibTransId="{DDEC5EC3-8548-49FB-BF6C-D942C03A79C3}"/>
    <dgm:cxn modelId="{9CFDB429-FB40-46B0-95E7-29E24B40EE18}" srcId="{568F4387-4B57-4C80-96B2-5AB68B3A6C63}" destId="{7BEB5E73-551B-48C6-8D06-EBEBD1039E73}" srcOrd="1" destOrd="0" parTransId="{D3DBAF39-4002-42D5-A6D9-FE27FDC5453B}" sibTransId="{BDC20638-1F35-419D-86E9-93F68F55036C}"/>
    <dgm:cxn modelId="{EFD1702C-ABE1-4127-9245-2B48885C3885}" srcId="{EF80862C-13D7-4631-A1E7-95AE41DA59C0}" destId="{C7D237E4-DF2C-45D1-B82B-8583790F7F1D}" srcOrd="2" destOrd="0" parTransId="{7E0C3551-88D6-47B9-BC53-F8F3F6F2531D}" sibTransId="{6405D262-FE2B-44D3-A9F4-339A3010C095}"/>
    <dgm:cxn modelId="{56ECF92F-4FEB-4329-8C1A-0CC50B6256BA}" srcId="{17D14D29-4B51-46CC-9162-6A9C7449522B}" destId="{4D687D36-216A-4457-A57D-1A80FCDD222E}" srcOrd="1" destOrd="0" parTransId="{D8F6481D-8271-425A-9F8D-6A7D9CCD9766}" sibTransId="{82A22F48-70D9-413D-ACCD-1CE832E86209}"/>
    <dgm:cxn modelId="{5A70A940-E4ED-42E9-BFB6-247C53A39ABD}" type="presOf" srcId="{1A9ADB5F-7007-47A3-BEB0-97DFE31FE4A9}" destId="{3CAB05EA-3999-4FF7-945B-63EC63A0385E}" srcOrd="0" destOrd="2" presId="urn:microsoft.com/office/officeart/2005/8/layout/chevron2"/>
    <dgm:cxn modelId="{0FA08B43-B524-45BE-BD11-58DA8B2FA39C}" type="presOf" srcId="{562C7BC2-5762-4138-94EC-342D950BC115}" destId="{3CAB05EA-3999-4FF7-945B-63EC63A0385E}" srcOrd="0" destOrd="0" presId="urn:microsoft.com/office/officeart/2005/8/layout/chevron2"/>
    <dgm:cxn modelId="{0792C74F-5E1B-4E2F-8D24-A2BDF9CAA06C}" type="presOf" srcId="{C7D237E4-DF2C-45D1-B82B-8583790F7F1D}" destId="{5CE4D4A0-94AC-4CB6-95F0-F2AAC72B2A86}" srcOrd="0" destOrd="0" presId="urn:microsoft.com/office/officeart/2005/8/layout/chevron2"/>
    <dgm:cxn modelId="{C36E8765-1676-4AE0-9353-F86C79035500}" srcId="{EF80862C-13D7-4631-A1E7-95AE41DA59C0}" destId="{17D14D29-4B51-46CC-9162-6A9C7449522B}" srcOrd="0" destOrd="0" parTransId="{ED549B0A-DB5F-4EDE-B0EA-9FA378C9E563}" sibTransId="{98425EFA-8FA7-4909-B7D7-5793A7A981A1}"/>
    <dgm:cxn modelId="{89988466-162E-43C5-ADE8-BC482E412422}" type="presOf" srcId="{5A3667F8-166E-4BF4-A848-287FE69346F4}" destId="{42903C6D-F35B-4288-BDD9-31AE9F475752}" srcOrd="0" destOrd="0" presId="urn:microsoft.com/office/officeart/2005/8/layout/chevron2"/>
    <dgm:cxn modelId="{42B8DF66-D5CE-4558-8912-384E66EF6F1E}" srcId="{C7D237E4-DF2C-45D1-B82B-8583790F7F1D}" destId="{562C7BC2-5762-4138-94EC-342D950BC115}" srcOrd="0" destOrd="0" parTransId="{03396847-4E25-4A6B-89A3-A3FC99044224}" sibTransId="{35D40265-1540-421A-9C35-A5672A08F1A8}"/>
    <dgm:cxn modelId="{EC364868-F862-4A27-AC91-E0986252124A}" type="presOf" srcId="{3C0A9532-D942-4455-9766-894F47D4A229}" destId="{2F0D09AA-D58A-4329-9E9F-CD4391B6A186}" srcOrd="0" destOrd="1" presId="urn:microsoft.com/office/officeart/2005/8/layout/chevron2"/>
    <dgm:cxn modelId="{FA1B0D6F-7703-42BD-8F22-EA2B781E351E}" srcId="{EF80862C-13D7-4631-A1E7-95AE41DA59C0}" destId="{568F4387-4B57-4C80-96B2-5AB68B3A6C63}" srcOrd="3" destOrd="0" parTransId="{773C0C79-888F-454D-BBB6-55FA1D081FAC}" sibTransId="{AEE9A5AE-2A9C-4129-83C1-5C2617CCFD87}"/>
    <dgm:cxn modelId="{670FDE77-627D-4E52-9D1A-14D389992513}" srcId="{C7D237E4-DF2C-45D1-B82B-8583790F7F1D}" destId="{E861F310-C2CE-453A-9F14-BD189E245998}" srcOrd="3" destOrd="0" parTransId="{2F59D821-758B-40D4-AE04-FBECD57E9624}" sibTransId="{BE063439-C7BE-4DF9-B6CE-3A66DBBB434F}"/>
    <dgm:cxn modelId="{FA2DF37B-5135-4031-80B6-F5D2B49B9649}" srcId="{568F4387-4B57-4C80-96B2-5AB68B3A6C63}" destId="{4488DF67-B32D-4D78-B489-9CB79298211C}" srcOrd="0" destOrd="0" parTransId="{77E99CFC-7BED-49AF-AD13-1F86F6738BE8}" sibTransId="{183FDFEA-9D66-4C0F-B3CA-6673A3F76DF4}"/>
    <dgm:cxn modelId="{DDE45D7D-0CFC-4233-900F-0096B1FA03A5}" type="presOf" srcId="{4D687D36-216A-4457-A57D-1A80FCDD222E}" destId="{0D90A525-0FE9-45FD-B889-287FD96CED83}" srcOrd="0" destOrd="1" presId="urn:microsoft.com/office/officeart/2005/8/layout/chevron2"/>
    <dgm:cxn modelId="{A2787B86-FAD1-42CF-A688-3C115EB4B99F}" srcId="{5A3667F8-166E-4BF4-A848-287FE69346F4}" destId="{3C0A9532-D942-4455-9766-894F47D4A229}" srcOrd="1" destOrd="0" parTransId="{167ABDE5-6C03-4481-905B-B6DA472809FC}" sibTransId="{53CC0682-ACFC-4ACD-AEE6-946D729E53AF}"/>
    <dgm:cxn modelId="{ED2E7287-D53C-4147-B287-0DE80196ADE5}" type="presOf" srcId="{7BEB5E73-551B-48C6-8D06-EBEBD1039E73}" destId="{C9984C7C-E577-477C-874F-6B61252136D3}" srcOrd="0" destOrd="1" presId="urn:microsoft.com/office/officeart/2005/8/layout/chevron2"/>
    <dgm:cxn modelId="{156B848A-8168-4E71-9728-816CFF01C8E8}" srcId="{61CBFA22-1291-4385-8045-A1D75FE74570}" destId="{4443F842-32DD-43B9-8866-7C09EC475CF7}" srcOrd="2" destOrd="0" parTransId="{194BF684-27EC-483F-86B7-F07592EC7CBF}" sibTransId="{C036CA77-CC5C-401D-A523-4A7B5A45E9F1}"/>
    <dgm:cxn modelId="{70C6BB8A-76CB-4A29-8247-D91B95FBE83B}" type="presOf" srcId="{61CBFA22-1291-4385-8045-A1D75FE74570}" destId="{AEFF1502-4982-4158-8AF3-B495AB715808}" srcOrd="0" destOrd="0" presId="urn:microsoft.com/office/officeart/2005/8/layout/chevron2"/>
    <dgm:cxn modelId="{91AC5792-DAB0-4795-8707-80D1EAE8CEB3}" type="presOf" srcId="{E228D13C-4AB6-415B-9C41-D07A3E43BF5C}" destId="{3CAB05EA-3999-4FF7-945B-63EC63A0385E}" srcOrd="0" destOrd="1" presId="urn:microsoft.com/office/officeart/2005/8/layout/chevron2"/>
    <dgm:cxn modelId="{66832F95-6484-41AF-9799-BE38633565EC}" type="presOf" srcId="{1F0275BC-14A2-4C2F-8678-4434D4F87A72}" destId="{C9984C7C-E577-477C-874F-6B61252136D3}" srcOrd="0" destOrd="4" presId="urn:microsoft.com/office/officeart/2005/8/layout/chevron2"/>
    <dgm:cxn modelId="{31FF9E9A-BAE4-4A5D-8EFA-C43D96FF6609}" srcId="{EF80862C-13D7-4631-A1E7-95AE41DA59C0}" destId="{61CBFA22-1291-4385-8045-A1D75FE74570}" srcOrd="1" destOrd="0" parTransId="{7DCBFA9D-812E-4513-8C9C-0721F2967F8E}" sibTransId="{771BF3E1-AFE5-4259-B16F-DBD2F954DE19}"/>
    <dgm:cxn modelId="{729457A8-C62E-41AF-88DD-50AA2859D4C2}" type="presOf" srcId="{E17BA4D2-62C9-4F79-8106-2A2DE5688D17}" destId="{C9984C7C-E577-477C-874F-6B61252136D3}" srcOrd="0" destOrd="3" presId="urn:microsoft.com/office/officeart/2005/8/layout/chevron2"/>
    <dgm:cxn modelId="{F97FB5B1-32CE-44B6-BA86-6F732B9AADBC}" srcId="{C7D237E4-DF2C-45D1-B82B-8583790F7F1D}" destId="{E228D13C-4AB6-415B-9C41-D07A3E43BF5C}" srcOrd="1" destOrd="0" parTransId="{BA4BF71C-C9C8-46D4-9173-2D226D61780A}" sibTransId="{5F897411-473C-474C-8302-5532ADD1388F}"/>
    <dgm:cxn modelId="{AD52FAB8-1E67-4C43-849B-D84A785C9B82}" type="presOf" srcId="{8D311363-9882-41A6-A654-33553A03C769}" destId="{0D90A525-0FE9-45FD-B889-287FD96CED83}" srcOrd="0" destOrd="2" presId="urn:microsoft.com/office/officeart/2005/8/layout/chevron2"/>
    <dgm:cxn modelId="{2A610AC2-801B-4E75-A674-006B8E7F1F2F}" type="presOf" srcId="{1A5CAE76-55A7-484A-B795-E8B10F34A386}" destId="{2F0D09AA-D58A-4329-9E9F-CD4391B6A186}" srcOrd="0" destOrd="0" presId="urn:microsoft.com/office/officeart/2005/8/layout/chevron2"/>
    <dgm:cxn modelId="{B97849C9-CC92-49E9-AA8A-C7B0FF179F06}" srcId="{EF80862C-13D7-4631-A1E7-95AE41DA59C0}" destId="{5A3667F8-166E-4BF4-A848-287FE69346F4}" srcOrd="4" destOrd="0" parTransId="{B0A1A4FC-1626-49F0-9BB3-32909D76717C}" sibTransId="{380E2F9C-D84D-49F4-AC80-1C1F0C059C78}"/>
    <dgm:cxn modelId="{020AEECE-0CEC-41F0-888F-CF8C6D1C3120}" type="presOf" srcId="{63626FF7-00D5-49D0-B0F5-655DFF0031ED}" destId="{C9984C7C-E577-477C-874F-6B61252136D3}" srcOrd="0" destOrd="2" presId="urn:microsoft.com/office/officeart/2005/8/layout/chevron2"/>
    <dgm:cxn modelId="{F3DF23E1-279E-43AA-98E8-C7BAAF3F2ECF}" srcId="{568F4387-4B57-4C80-96B2-5AB68B3A6C63}" destId="{E17BA4D2-62C9-4F79-8106-2A2DE5688D17}" srcOrd="3" destOrd="0" parTransId="{6F9CCBE3-90AA-4A35-A3B2-4FD374D4412E}" sibTransId="{8869134A-A183-4030-A45C-A6E6BFE23C3D}"/>
    <dgm:cxn modelId="{43B53FE3-CD2A-4398-AA8B-D4A5B697A47D}" srcId="{568F4387-4B57-4C80-96B2-5AB68B3A6C63}" destId="{1F0275BC-14A2-4C2F-8678-4434D4F87A72}" srcOrd="4" destOrd="0" parTransId="{FBC5E2B9-8A7D-491A-B26B-4577C9634365}" sibTransId="{61807376-7176-4ECC-84B8-99CF47398DE4}"/>
    <dgm:cxn modelId="{3DD28AEF-C13D-4A64-8C72-E8B0FD2C946D}" srcId="{C7D237E4-DF2C-45D1-B82B-8583790F7F1D}" destId="{1A9ADB5F-7007-47A3-BEB0-97DFE31FE4A9}" srcOrd="2" destOrd="0" parTransId="{A037FE64-3B87-48BA-99BF-5A4364EFAAD3}" sibTransId="{064F7F53-6BC1-48B7-B198-E56A176D94E0}"/>
    <dgm:cxn modelId="{DEDEF5FD-DB0E-4A92-8DE3-3F7494884FEA}" srcId="{61CBFA22-1291-4385-8045-A1D75FE74570}" destId="{74A462BC-5506-46BE-AA73-4A786C4174D3}" srcOrd="1" destOrd="0" parTransId="{13E5FF7F-A980-4847-A4E2-77EA6A851C2D}" sibTransId="{5114821F-655E-4E8B-84F9-8F3F97CA75BB}"/>
    <dgm:cxn modelId="{C0C552FF-F82B-4FC9-BBB5-482B4C23C10E}" srcId="{17D14D29-4B51-46CC-9162-6A9C7449522B}" destId="{8D311363-9882-41A6-A654-33553A03C769}" srcOrd="2" destOrd="0" parTransId="{F4942A28-DCF9-4907-AA53-CFE0DE4A1EDD}" sibTransId="{C98D814D-1817-4B9D-8BC0-596462227A09}"/>
    <dgm:cxn modelId="{79C92D30-4464-4BB6-8745-AAF407BC83DB}" type="presParOf" srcId="{B33F7350-0791-41AC-A900-601A4701575B}" destId="{01CE5262-6E33-47D0-9C94-3CCF66B27F80}" srcOrd="0" destOrd="0" presId="urn:microsoft.com/office/officeart/2005/8/layout/chevron2"/>
    <dgm:cxn modelId="{9A903776-13D2-48BF-A73C-6F8C2487F9AF}" type="presParOf" srcId="{01CE5262-6E33-47D0-9C94-3CCF66B27F80}" destId="{2E4BEF9A-DC28-4A5C-B7A9-9DB902F4792E}" srcOrd="0" destOrd="0" presId="urn:microsoft.com/office/officeart/2005/8/layout/chevron2"/>
    <dgm:cxn modelId="{DBF5C860-3C7E-482F-9B95-C3CA96975996}" type="presParOf" srcId="{01CE5262-6E33-47D0-9C94-3CCF66B27F80}" destId="{0D90A525-0FE9-45FD-B889-287FD96CED83}" srcOrd="1" destOrd="0" presId="urn:microsoft.com/office/officeart/2005/8/layout/chevron2"/>
    <dgm:cxn modelId="{D4816814-3BCE-4727-9534-20A60B78F93E}" type="presParOf" srcId="{B33F7350-0791-41AC-A900-601A4701575B}" destId="{4D335A28-8F39-437D-A49F-ACEDDC43C65D}" srcOrd="1" destOrd="0" presId="urn:microsoft.com/office/officeart/2005/8/layout/chevron2"/>
    <dgm:cxn modelId="{D099FBA6-ED99-4A1B-ADEA-0A651A9C5C82}" type="presParOf" srcId="{B33F7350-0791-41AC-A900-601A4701575B}" destId="{1449B5F3-A753-433C-BE52-7F337C165357}" srcOrd="2" destOrd="0" presId="urn:microsoft.com/office/officeart/2005/8/layout/chevron2"/>
    <dgm:cxn modelId="{E93731C9-8328-42BD-BD4E-1DD4BE81D81E}" type="presParOf" srcId="{1449B5F3-A753-433C-BE52-7F337C165357}" destId="{AEFF1502-4982-4158-8AF3-B495AB715808}" srcOrd="0" destOrd="0" presId="urn:microsoft.com/office/officeart/2005/8/layout/chevron2"/>
    <dgm:cxn modelId="{20F735F1-C639-4E1B-84DF-6F515EBBF2C3}" type="presParOf" srcId="{1449B5F3-A753-433C-BE52-7F337C165357}" destId="{362FD0B2-788D-4462-A21E-207EC1EA0C6D}" srcOrd="1" destOrd="0" presId="urn:microsoft.com/office/officeart/2005/8/layout/chevron2"/>
    <dgm:cxn modelId="{9D71CD20-3113-4CCB-A7D3-4ED8C082A519}" type="presParOf" srcId="{B33F7350-0791-41AC-A900-601A4701575B}" destId="{65870D52-E2D3-4993-9A49-FBBE112624DC}" srcOrd="3" destOrd="0" presId="urn:microsoft.com/office/officeart/2005/8/layout/chevron2"/>
    <dgm:cxn modelId="{4D3C09B1-7D78-4FB0-B99B-9DB519411C05}" type="presParOf" srcId="{B33F7350-0791-41AC-A900-601A4701575B}" destId="{2D5D817C-5A47-4072-B168-7630F347B110}" srcOrd="4" destOrd="0" presId="urn:microsoft.com/office/officeart/2005/8/layout/chevron2"/>
    <dgm:cxn modelId="{70383221-B84A-4266-A58F-A93226299930}" type="presParOf" srcId="{2D5D817C-5A47-4072-B168-7630F347B110}" destId="{5CE4D4A0-94AC-4CB6-95F0-F2AAC72B2A86}" srcOrd="0" destOrd="0" presId="urn:microsoft.com/office/officeart/2005/8/layout/chevron2"/>
    <dgm:cxn modelId="{4FEB3F1A-C0ED-4DCA-BDB2-C16E1F2DEEE3}" type="presParOf" srcId="{2D5D817C-5A47-4072-B168-7630F347B110}" destId="{3CAB05EA-3999-4FF7-945B-63EC63A0385E}" srcOrd="1" destOrd="0" presId="urn:microsoft.com/office/officeart/2005/8/layout/chevron2"/>
    <dgm:cxn modelId="{26B98ED2-6677-40FD-9BA9-154C834A447B}" type="presParOf" srcId="{B33F7350-0791-41AC-A900-601A4701575B}" destId="{477E71BE-0968-48CA-8FAC-1F582D523551}" srcOrd="5" destOrd="0" presId="urn:microsoft.com/office/officeart/2005/8/layout/chevron2"/>
    <dgm:cxn modelId="{179CD5B6-7527-40C8-9E43-047C53EC8609}" type="presParOf" srcId="{B33F7350-0791-41AC-A900-601A4701575B}" destId="{73171346-6C1C-457D-BACE-7364EE57B18C}" srcOrd="6" destOrd="0" presId="urn:microsoft.com/office/officeart/2005/8/layout/chevron2"/>
    <dgm:cxn modelId="{14E0A0C7-9005-4FCB-833E-39AFB483CBD4}" type="presParOf" srcId="{73171346-6C1C-457D-BACE-7364EE57B18C}" destId="{FB01FA21-2F1E-4543-A3AE-BCAA0EB185A8}" srcOrd="0" destOrd="0" presId="urn:microsoft.com/office/officeart/2005/8/layout/chevron2"/>
    <dgm:cxn modelId="{1933C427-3E46-43B5-AF48-E19351144191}" type="presParOf" srcId="{73171346-6C1C-457D-BACE-7364EE57B18C}" destId="{C9984C7C-E577-477C-874F-6B61252136D3}" srcOrd="1" destOrd="0" presId="urn:microsoft.com/office/officeart/2005/8/layout/chevron2"/>
    <dgm:cxn modelId="{04F35267-D292-42D4-B9AA-D50149BC78EB}" type="presParOf" srcId="{B33F7350-0791-41AC-A900-601A4701575B}" destId="{11DE97BF-746B-4267-9B97-404F814E313E}" srcOrd="7" destOrd="0" presId="urn:microsoft.com/office/officeart/2005/8/layout/chevron2"/>
    <dgm:cxn modelId="{C10E8726-282D-4FE4-8B43-AFD38FCE2DE1}" type="presParOf" srcId="{B33F7350-0791-41AC-A900-601A4701575B}" destId="{8D4A229C-F8C4-4979-A017-04876D5A97E2}" srcOrd="8" destOrd="0" presId="urn:microsoft.com/office/officeart/2005/8/layout/chevron2"/>
    <dgm:cxn modelId="{A79E9A1D-546B-49AE-AF7F-DEB5D2187893}" type="presParOf" srcId="{8D4A229C-F8C4-4979-A017-04876D5A97E2}" destId="{42903C6D-F35B-4288-BDD9-31AE9F475752}" srcOrd="0" destOrd="0" presId="urn:microsoft.com/office/officeart/2005/8/layout/chevron2"/>
    <dgm:cxn modelId="{DA3755F0-3FDE-4409-ABED-97E00ACF6C8B}" type="presParOf" srcId="{8D4A229C-F8C4-4979-A017-04876D5A97E2}" destId="{2F0D09AA-D58A-4329-9E9F-CD4391B6A18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6B28D3-10A4-431E-A33D-6726B545B6E7}" type="doc">
      <dgm:prSet loTypeId="urn:microsoft.com/office/officeart/2009/layout/CircleArrowProcess" loCatId="cycle" qsTypeId="urn:microsoft.com/office/officeart/2005/8/quickstyle/simple1" qsCatId="simple" csTypeId="urn:microsoft.com/office/officeart/2005/8/colors/colorful1" csCatId="colorful" phldr="1"/>
      <dgm:spPr/>
      <dgm:t>
        <a:bodyPr/>
        <a:lstStyle/>
        <a:p>
          <a:endParaRPr lang="fr-FR"/>
        </a:p>
      </dgm:t>
    </dgm:pt>
    <dgm:pt modelId="{BEC0153C-3E8B-4939-93F3-DAF4B453DA27}">
      <dgm:prSet phldrT="[Texte]"/>
      <dgm:spPr>
        <a:xfrm>
          <a:off x="1050645" y="491015"/>
          <a:ext cx="735105" cy="367388"/>
        </a:xfrm>
        <a:noFill/>
        <a:ln>
          <a:noFill/>
        </a:ln>
        <a:effectLst/>
      </dgm:spPr>
      <dgm:t>
        <a:bodyPr/>
        <a:lstStyle/>
        <a:p>
          <a:r>
            <a:rPr lang="fr-FR" dirty="0">
              <a:solidFill>
                <a:sysClr val="windowText" lastClr="000000">
                  <a:hueOff val="0"/>
                  <a:satOff val="0"/>
                  <a:lumOff val="0"/>
                  <a:alphaOff val="0"/>
                </a:sysClr>
              </a:solidFill>
              <a:latin typeface="Calibri"/>
              <a:ea typeface="+mn-ea"/>
              <a:cs typeface="+mn-cs"/>
            </a:rPr>
            <a:t>1</a:t>
          </a:r>
        </a:p>
      </dgm:t>
    </dgm:pt>
    <dgm:pt modelId="{CBC90BD9-77EA-4DA3-AB8C-2FF7852E5B55}" type="parTrans" cxnId="{FC126344-3C10-4139-8185-3284ADD88528}">
      <dgm:prSet/>
      <dgm:spPr/>
      <dgm:t>
        <a:bodyPr/>
        <a:lstStyle/>
        <a:p>
          <a:endParaRPr lang="fr-FR"/>
        </a:p>
      </dgm:t>
    </dgm:pt>
    <dgm:pt modelId="{B3F0D2C6-E65C-45CC-924D-A916FB6B52B3}" type="sibTrans" cxnId="{FC126344-3C10-4139-8185-3284ADD88528}">
      <dgm:prSet/>
      <dgm:spPr/>
      <dgm:t>
        <a:bodyPr/>
        <a:lstStyle/>
        <a:p>
          <a:endParaRPr lang="fr-FR"/>
        </a:p>
      </dgm:t>
    </dgm:pt>
    <dgm:pt modelId="{88FE8663-BF97-4951-BA96-F09F6571A06E}">
      <dgm:prSet phldrT="[Texte]"/>
      <dgm:spPr>
        <a:xfrm>
          <a:off x="683216" y="1249604"/>
          <a:ext cx="735105" cy="367388"/>
        </a:xfrm>
        <a:noFill/>
        <a:ln>
          <a:noFill/>
        </a:ln>
        <a:effectLst/>
      </dgm:spPr>
      <dgm:t>
        <a:bodyPr/>
        <a:lstStyle/>
        <a:p>
          <a:r>
            <a:rPr lang="fr-FR" dirty="0">
              <a:solidFill>
                <a:sysClr val="windowText" lastClr="000000">
                  <a:hueOff val="0"/>
                  <a:satOff val="0"/>
                  <a:lumOff val="0"/>
                  <a:alphaOff val="0"/>
                </a:sysClr>
              </a:solidFill>
              <a:latin typeface="Calibri"/>
              <a:ea typeface="+mn-ea"/>
              <a:cs typeface="+mn-cs"/>
            </a:rPr>
            <a:t>2</a:t>
          </a:r>
        </a:p>
      </dgm:t>
    </dgm:pt>
    <dgm:pt modelId="{B3BFE9B5-C68D-4A8D-A7D7-9880E3308F7D}" type="parTrans" cxnId="{38EE5F7A-4C01-4A2E-95BB-DE1D3B67A4CB}">
      <dgm:prSet/>
      <dgm:spPr/>
      <dgm:t>
        <a:bodyPr/>
        <a:lstStyle/>
        <a:p>
          <a:endParaRPr lang="fr-FR"/>
        </a:p>
      </dgm:t>
    </dgm:pt>
    <dgm:pt modelId="{95ABCCBE-4F9E-4B01-A6D8-8ED7684F4A3C}" type="sibTrans" cxnId="{38EE5F7A-4C01-4A2E-95BB-DE1D3B67A4CB}">
      <dgm:prSet/>
      <dgm:spPr/>
      <dgm:t>
        <a:bodyPr/>
        <a:lstStyle/>
        <a:p>
          <a:endParaRPr lang="fr-FR"/>
        </a:p>
      </dgm:t>
    </dgm:pt>
    <dgm:pt modelId="{E15172C8-A2AC-4321-8AD5-09747778B834}">
      <dgm:prSet phldrT="[Texte]"/>
      <dgm:spPr>
        <a:xfrm>
          <a:off x="1050645" y="2007769"/>
          <a:ext cx="735105" cy="367388"/>
        </a:xfrm>
        <a:noFill/>
        <a:ln>
          <a:noFill/>
        </a:ln>
        <a:effectLst/>
      </dgm:spPr>
      <dgm:t>
        <a:bodyPr/>
        <a:lstStyle/>
        <a:p>
          <a:r>
            <a:rPr lang="fr-FR" dirty="0">
              <a:solidFill>
                <a:sysClr val="windowText" lastClr="000000">
                  <a:hueOff val="0"/>
                  <a:satOff val="0"/>
                  <a:lumOff val="0"/>
                  <a:alphaOff val="0"/>
                </a:sysClr>
              </a:solidFill>
              <a:latin typeface="Calibri"/>
              <a:ea typeface="+mn-ea"/>
              <a:cs typeface="+mn-cs"/>
            </a:rPr>
            <a:t>3</a:t>
          </a:r>
        </a:p>
      </dgm:t>
    </dgm:pt>
    <dgm:pt modelId="{A5A323F4-B4D9-4073-85A8-F132B436496E}" type="parTrans" cxnId="{9D18CD8A-A6DC-44AE-B192-127A416E28B1}">
      <dgm:prSet/>
      <dgm:spPr/>
      <dgm:t>
        <a:bodyPr/>
        <a:lstStyle/>
        <a:p>
          <a:endParaRPr lang="fr-FR"/>
        </a:p>
      </dgm:t>
    </dgm:pt>
    <dgm:pt modelId="{5A588287-1330-474F-803B-ADCFA13F93D0}" type="sibTrans" cxnId="{9D18CD8A-A6DC-44AE-B192-127A416E28B1}">
      <dgm:prSet/>
      <dgm:spPr/>
      <dgm:t>
        <a:bodyPr/>
        <a:lstStyle/>
        <a:p>
          <a:endParaRPr lang="fr-FR"/>
        </a:p>
      </dgm:t>
    </dgm:pt>
    <dgm:pt modelId="{41971EEC-F631-4EC8-95D6-90F643B49B1C}">
      <dgm:prSet/>
      <dgm:spPr>
        <a:xfrm>
          <a:off x="683216" y="2766358"/>
          <a:ext cx="735105" cy="367388"/>
        </a:xfrm>
        <a:noFill/>
        <a:ln>
          <a:noFill/>
        </a:ln>
        <a:effectLst/>
      </dgm:spPr>
      <dgm:t>
        <a:bodyPr/>
        <a:lstStyle/>
        <a:p>
          <a:r>
            <a:rPr lang="fr-FR" dirty="0">
              <a:solidFill>
                <a:sysClr val="windowText" lastClr="000000">
                  <a:hueOff val="0"/>
                  <a:satOff val="0"/>
                  <a:lumOff val="0"/>
                  <a:alphaOff val="0"/>
                </a:sysClr>
              </a:solidFill>
              <a:latin typeface="Calibri"/>
              <a:ea typeface="+mn-ea"/>
              <a:cs typeface="+mn-cs"/>
            </a:rPr>
            <a:t>4</a:t>
          </a:r>
        </a:p>
      </dgm:t>
    </dgm:pt>
    <dgm:pt modelId="{E5C06668-5FF9-498D-822D-C296C5756A4F}" type="parTrans" cxnId="{C4865208-8E66-4B14-8365-576C029A1164}">
      <dgm:prSet/>
      <dgm:spPr/>
      <dgm:t>
        <a:bodyPr/>
        <a:lstStyle/>
        <a:p>
          <a:endParaRPr lang="fr-FR"/>
        </a:p>
      </dgm:t>
    </dgm:pt>
    <dgm:pt modelId="{C21A56C1-9E5B-4241-B7EE-C0B8A0244F90}" type="sibTrans" cxnId="{C4865208-8E66-4B14-8365-576C029A1164}">
      <dgm:prSet/>
      <dgm:spPr/>
      <dgm:t>
        <a:bodyPr/>
        <a:lstStyle/>
        <a:p>
          <a:endParaRPr lang="fr-FR"/>
        </a:p>
      </dgm:t>
    </dgm:pt>
    <dgm:pt modelId="{C1CE7B9F-688A-4DE8-A679-C4073AF3CC76}">
      <dgm:prSet/>
      <dgm:spPr>
        <a:xfrm>
          <a:off x="1050645" y="3524948"/>
          <a:ext cx="735105" cy="367388"/>
        </a:xfrm>
        <a:noFill/>
        <a:ln>
          <a:noFill/>
        </a:ln>
        <a:effectLst/>
      </dgm:spPr>
      <dgm:t>
        <a:bodyPr/>
        <a:lstStyle/>
        <a:p>
          <a:r>
            <a:rPr lang="fr-FR" dirty="0">
              <a:solidFill>
                <a:sysClr val="windowText" lastClr="000000">
                  <a:hueOff val="0"/>
                  <a:satOff val="0"/>
                  <a:lumOff val="0"/>
                  <a:alphaOff val="0"/>
                </a:sysClr>
              </a:solidFill>
              <a:latin typeface="Calibri"/>
              <a:ea typeface="+mn-ea"/>
              <a:cs typeface="+mn-cs"/>
            </a:rPr>
            <a:t>5</a:t>
          </a:r>
        </a:p>
      </dgm:t>
    </dgm:pt>
    <dgm:pt modelId="{C9C3FD87-C98C-4381-8150-8B1AA9D79AEB}" type="parTrans" cxnId="{EBB92177-03C4-48D6-BAF2-38D1A8D1F49A}">
      <dgm:prSet/>
      <dgm:spPr/>
      <dgm:t>
        <a:bodyPr/>
        <a:lstStyle/>
        <a:p>
          <a:endParaRPr lang="fr-FR"/>
        </a:p>
      </dgm:t>
    </dgm:pt>
    <dgm:pt modelId="{D1A952D5-8A57-47EA-BA55-E32CEF638FBB}" type="sibTrans" cxnId="{EBB92177-03C4-48D6-BAF2-38D1A8D1F49A}">
      <dgm:prSet/>
      <dgm:spPr/>
      <dgm:t>
        <a:bodyPr/>
        <a:lstStyle/>
        <a:p>
          <a:endParaRPr lang="fr-FR"/>
        </a:p>
      </dgm:t>
    </dgm:pt>
    <dgm:pt modelId="{9A5E5296-2FAC-412A-A9B8-5D0E130B131C}" type="pres">
      <dgm:prSet presAssocID="{8D6B28D3-10A4-431E-A33D-6726B545B6E7}" presName="Name0" presStyleCnt="0">
        <dgm:presLayoutVars>
          <dgm:chMax val="7"/>
          <dgm:chPref val="7"/>
          <dgm:dir/>
          <dgm:animLvl val="lvl"/>
        </dgm:presLayoutVars>
      </dgm:prSet>
      <dgm:spPr/>
    </dgm:pt>
    <dgm:pt modelId="{ECB96313-6C3C-4B62-9FA2-CA41A613AD3C}" type="pres">
      <dgm:prSet presAssocID="{BEC0153C-3E8B-4939-93F3-DAF4B453DA27}" presName="Accent1" presStyleCnt="0"/>
      <dgm:spPr/>
    </dgm:pt>
    <dgm:pt modelId="{B0E3CBE7-E00B-4B50-8BEC-A1F395799A11}" type="pres">
      <dgm:prSet presAssocID="{BEC0153C-3E8B-4939-93F3-DAF4B453DA27}" presName="Accent" presStyleLbl="node1" presStyleIdx="0" presStyleCnt="5"/>
      <dgm:spPr>
        <a:xfrm>
          <a:off x="759815" y="13920"/>
          <a:ext cx="1317260" cy="1317326"/>
        </a:xfrm>
        <a:prstGeom prst="circularArrow">
          <a:avLst>
            <a:gd name="adj1" fmla="val 10980"/>
            <a:gd name="adj2" fmla="val 1142322"/>
            <a:gd name="adj3" fmla="val 4500000"/>
            <a:gd name="adj4" fmla="val 10800000"/>
            <a:gd name="adj5" fmla="val 125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9C67E6EF-EDD5-43A0-B2C2-004697EF574A}" type="pres">
      <dgm:prSet presAssocID="{BEC0153C-3E8B-4939-93F3-DAF4B453DA27}" presName="Parent1" presStyleLbl="revTx" presStyleIdx="0" presStyleCnt="5">
        <dgm:presLayoutVars>
          <dgm:chMax val="1"/>
          <dgm:chPref val="1"/>
          <dgm:bulletEnabled val="1"/>
        </dgm:presLayoutVars>
      </dgm:prSet>
      <dgm:spPr>
        <a:prstGeom prst="rect">
          <a:avLst/>
        </a:prstGeom>
      </dgm:spPr>
    </dgm:pt>
    <dgm:pt modelId="{0716724F-C70F-410F-881D-FBA11E49988A}" type="pres">
      <dgm:prSet presAssocID="{88FE8663-BF97-4951-BA96-F09F6571A06E}" presName="Accent2" presStyleCnt="0"/>
      <dgm:spPr/>
    </dgm:pt>
    <dgm:pt modelId="{B0573757-D5E7-4BCF-8FA9-F155E339881E}" type="pres">
      <dgm:prSet presAssocID="{88FE8663-BF97-4951-BA96-F09F6571A06E}" presName="Accent" presStyleLbl="node1" presStyleIdx="1" presStyleCnt="5"/>
      <dgm:spPr>
        <a:xfrm>
          <a:off x="393868" y="770808"/>
          <a:ext cx="1317260" cy="1317326"/>
        </a:xfrm>
        <a:prstGeom prst="leftCircularArrow">
          <a:avLst>
            <a:gd name="adj1" fmla="val 10980"/>
            <a:gd name="adj2" fmla="val 1142322"/>
            <a:gd name="adj3" fmla="val 6300000"/>
            <a:gd name="adj4" fmla="val 18900000"/>
            <a:gd name="adj5" fmla="val 125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466365B3-67EA-46A8-8CD0-A43B8D93B004}" type="pres">
      <dgm:prSet presAssocID="{88FE8663-BF97-4951-BA96-F09F6571A06E}" presName="Parent2" presStyleLbl="revTx" presStyleIdx="1" presStyleCnt="5">
        <dgm:presLayoutVars>
          <dgm:chMax val="1"/>
          <dgm:chPref val="1"/>
          <dgm:bulletEnabled val="1"/>
        </dgm:presLayoutVars>
      </dgm:prSet>
      <dgm:spPr>
        <a:prstGeom prst="rect">
          <a:avLst/>
        </a:prstGeom>
      </dgm:spPr>
    </dgm:pt>
    <dgm:pt modelId="{C29B0D46-ADD1-4362-8245-275BD3D1CE6B}" type="pres">
      <dgm:prSet presAssocID="{E15172C8-A2AC-4321-8AD5-09747778B834}" presName="Accent3" presStyleCnt="0"/>
      <dgm:spPr/>
    </dgm:pt>
    <dgm:pt modelId="{327183D2-FCCC-4109-870D-9D35C3CFE511}" type="pres">
      <dgm:prSet presAssocID="{E15172C8-A2AC-4321-8AD5-09747778B834}" presName="Accent" presStyleLbl="node1" presStyleIdx="2" presStyleCnt="5"/>
      <dgm:spPr>
        <a:xfrm>
          <a:off x="759815" y="1531099"/>
          <a:ext cx="1317260" cy="1317326"/>
        </a:xfrm>
        <a:prstGeom prst="circularArrow">
          <a:avLst>
            <a:gd name="adj1" fmla="val 10980"/>
            <a:gd name="adj2" fmla="val 1142322"/>
            <a:gd name="adj3" fmla="val 4500000"/>
            <a:gd name="adj4" fmla="val 13500000"/>
            <a:gd name="adj5" fmla="val 125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684F7B62-B938-4431-9BD9-EF14FE7FB868}" type="pres">
      <dgm:prSet presAssocID="{E15172C8-A2AC-4321-8AD5-09747778B834}" presName="Parent3" presStyleLbl="revTx" presStyleIdx="2" presStyleCnt="5">
        <dgm:presLayoutVars>
          <dgm:chMax val="1"/>
          <dgm:chPref val="1"/>
          <dgm:bulletEnabled val="1"/>
        </dgm:presLayoutVars>
      </dgm:prSet>
      <dgm:spPr>
        <a:prstGeom prst="rect">
          <a:avLst/>
        </a:prstGeom>
      </dgm:spPr>
    </dgm:pt>
    <dgm:pt modelId="{4666F70C-AEF4-4BDD-B508-0F7601461075}" type="pres">
      <dgm:prSet presAssocID="{41971EEC-F631-4EC8-95D6-90F643B49B1C}" presName="Accent4" presStyleCnt="0"/>
      <dgm:spPr/>
    </dgm:pt>
    <dgm:pt modelId="{735C3B24-6FE6-414B-BD91-168F7488C9CC}" type="pres">
      <dgm:prSet presAssocID="{41971EEC-F631-4EC8-95D6-90F643B49B1C}" presName="Accent" presStyleLbl="node1" presStyleIdx="3" presStyleCnt="5"/>
      <dgm:spPr>
        <a:xfrm>
          <a:off x="393868" y="2289263"/>
          <a:ext cx="1317260" cy="1317326"/>
        </a:xfrm>
        <a:prstGeom prst="leftCircularArrow">
          <a:avLst>
            <a:gd name="adj1" fmla="val 10980"/>
            <a:gd name="adj2" fmla="val 1142322"/>
            <a:gd name="adj3" fmla="val 6300000"/>
            <a:gd name="adj4" fmla="val 18900000"/>
            <a:gd name="adj5" fmla="val 125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07C30683-9FB0-4E74-BC7A-642C881D3BDB}" type="pres">
      <dgm:prSet presAssocID="{41971EEC-F631-4EC8-95D6-90F643B49B1C}" presName="Parent4" presStyleLbl="revTx" presStyleIdx="3" presStyleCnt="5">
        <dgm:presLayoutVars>
          <dgm:chMax val="1"/>
          <dgm:chPref val="1"/>
          <dgm:bulletEnabled val="1"/>
        </dgm:presLayoutVars>
      </dgm:prSet>
      <dgm:spPr>
        <a:prstGeom prst="rect">
          <a:avLst/>
        </a:prstGeom>
      </dgm:spPr>
    </dgm:pt>
    <dgm:pt modelId="{0E474902-1376-4F1D-B1C6-8FA49350E5B5}" type="pres">
      <dgm:prSet presAssocID="{C1CE7B9F-688A-4DE8-A679-C4073AF3CC76}" presName="Accent5" presStyleCnt="0"/>
      <dgm:spPr/>
    </dgm:pt>
    <dgm:pt modelId="{EAA75D26-DDAB-427B-B221-0AC056D3C91C}" type="pres">
      <dgm:prSet presAssocID="{C1CE7B9F-688A-4DE8-A679-C4073AF3CC76}" presName="Accent" presStyleLbl="node1" presStyleIdx="4" presStyleCnt="5"/>
      <dgm:spPr>
        <a:xfrm>
          <a:off x="853464" y="3133747"/>
          <a:ext cx="1131692" cy="1132356"/>
        </a:xfrm>
        <a:prstGeom prst="blockArc">
          <a:avLst>
            <a:gd name="adj1" fmla="val 13500000"/>
            <a:gd name="adj2" fmla="val 10800000"/>
            <a:gd name="adj3" fmla="val 1274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pt>
    <dgm:pt modelId="{5C59C50D-AA00-4DA3-8EAA-564AF7189017}" type="pres">
      <dgm:prSet presAssocID="{C1CE7B9F-688A-4DE8-A679-C4073AF3CC76}" presName="Parent5" presStyleLbl="revTx" presStyleIdx="4" presStyleCnt="5">
        <dgm:presLayoutVars>
          <dgm:chMax val="1"/>
          <dgm:chPref val="1"/>
          <dgm:bulletEnabled val="1"/>
        </dgm:presLayoutVars>
      </dgm:prSet>
      <dgm:spPr>
        <a:prstGeom prst="rect">
          <a:avLst/>
        </a:prstGeom>
      </dgm:spPr>
    </dgm:pt>
  </dgm:ptLst>
  <dgm:cxnLst>
    <dgm:cxn modelId="{C4865208-8E66-4B14-8365-576C029A1164}" srcId="{8D6B28D3-10A4-431E-A33D-6726B545B6E7}" destId="{41971EEC-F631-4EC8-95D6-90F643B49B1C}" srcOrd="3" destOrd="0" parTransId="{E5C06668-5FF9-498D-822D-C296C5756A4F}" sibTransId="{C21A56C1-9E5B-4241-B7EE-C0B8A0244F90}"/>
    <dgm:cxn modelId="{4F574B3F-C702-408A-9ABC-D11C613BCC5E}" type="presOf" srcId="{41971EEC-F631-4EC8-95D6-90F643B49B1C}" destId="{07C30683-9FB0-4E74-BC7A-642C881D3BDB}" srcOrd="0" destOrd="0" presId="urn:microsoft.com/office/officeart/2009/layout/CircleArrowProcess"/>
    <dgm:cxn modelId="{FC126344-3C10-4139-8185-3284ADD88528}" srcId="{8D6B28D3-10A4-431E-A33D-6726B545B6E7}" destId="{BEC0153C-3E8B-4939-93F3-DAF4B453DA27}" srcOrd="0" destOrd="0" parTransId="{CBC90BD9-77EA-4DA3-AB8C-2FF7852E5B55}" sibTransId="{B3F0D2C6-E65C-45CC-924D-A916FB6B52B3}"/>
    <dgm:cxn modelId="{B3E90645-5373-4FDB-AB49-43572BE5BB1F}" type="presOf" srcId="{8D6B28D3-10A4-431E-A33D-6726B545B6E7}" destId="{9A5E5296-2FAC-412A-A9B8-5D0E130B131C}" srcOrd="0" destOrd="0" presId="urn:microsoft.com/office/officeart/2009/layout/CircleArrowProcess"/>
    <dgm:cxn modelId="{C3E16D56-FC24-4992-8DA8-EFACFC6FFC2D}" type="presOf" srcId="{88FE8663-BF97-4951-BA96-F09F6571A06E}" destId="{466365B3-67EA-46A8-8CD0-A43B8D93B004}" srcOrd="0" destOrd="0" presId="urn:microsoft.com/office/officeart/2009/layout/CircleArrowProcess"/>
    <dgm:cxn modelId="{EBB92177-03C4-48D6-BAF2-38D1A8D1F49A}" srcId="{8D6B28D3-10A4-431E-A33D-6726B545B6E7}" destId="{C1CE7B9F-688A-4DE8-A679-C4073AF3CC76}" srcOrd="4" destOrd="0" parTransId="{C9C3FD87-C98C-4381-8150-8B1AA9D79AEB}" sibTransId="{D1A952D5-8A57-47EA-BA55-E32CEF638FBB}"/>
    <dgm:cxn modelId="{38EE5F7A-4C01-4A2E-95BB-DE1D3B67A4CB}" srcId="{8D6B28D3-10A4-431E-A33D-6726B545B6E7}" destId="{88FE8663-BF97-4951-BA96-F09F6571A06E}" srcOrd="1" destOrd="0" parTransId="{B3BFE9B5-C68D-4A8D-A7D7-9880E3308F7D}" sibTransId="{95ABCCBE-4F9E-4B01-A6D8-8ED7684F4A3C}"/>
    <dgm:cxn modelId="{9D18CD8A-A6DC-44AE-B192-127A416E28B1}" srcId="{8D6B28D3-10A4-431E-A33D-6726B545B6E7}" destId="{E15172C8-A2AC-4321-8AD5-09747778B834}" srcOrd="2" destOrd="0" parTransId="{A5A323F4-B4D9-4073-85A8-F132B436496E}" sibTransId="{5A588287-1330-474F-803B-ADCFA13F93D0}"/>
    <dgm:cxn modelId="{8690958E-E04D-42FA-A790-5D66B04587DC}" type="presOf" srcId="{BEC0153C-3E8B-4939-93F3-DAF4B453DA27}" destId="{9C67E6EF-EDD5-43A0-B2C2-004697EF574A}" srcOrd="0" destOrd="0" presId="urn:microsoft.com/office/officeart/2009/layout/CircleArrowProcess"/>
    <dgm:cxn modelId="{D16D40E6-52C1-4B27-8A86-CF5DC40E2986}" type="presOf" srcId="{C1CE7B9F-688A-4DE8-A679-C4073AF3CC76}" destId="{5C59C50D-AA00-4DA3-8EAA-564AF7189017}" srcOrd="0" destOrd="0" presId="urn:microsoft.com/office/officeart/2009/layout/CircleArrowProcess"/>
    <dgm:cxn modelId="{24D9AFF0-2DDF-4333-AAA7-0658CABBCCC4}" type="presOf" srcId="{E15172C8-A2AC-4321-8AD5-09747778B834}" destId="{684F7B62-B938-4431-9BD9-EF14FE7FB868}" srcOrd="0" destOrd="0" presId="urn:microsoft.com/office/officeart/2009/layout/CircleArrowProcess"/>
    <dgm:cxn modelId="{7D400487-C233-44D8-94E9-C260FEC4F292}" type="presParOf" srcId="{9A5E5296-2FAC-412A-A9B8-5D0E130B131C}" destId="{ECB96313-6C3C-4B62-9FA2-CA41A613AD3C}" srcOrd="0" destOrd="0" presId="urn:microsoft.com/office/officeart/2009/layout/CircleArrowProcess"/>
    <dgm:cxn modelId="{B5B7FE27-F3F2-4726-9C59-7EFC301C3582}" type="presParOf" srcId="{ECB96313-6C3C-4B62-9FA2-CA41A613AD3C}" destId="{B0E3CBE7-E00B-4B50-8BEC-A1F395799A11}" srcOrd="0" destOrd="0" presId="urn:microsoft.com/office/officeart/2009/layout/CircleArrowProcess"/>
    <dgm:cxn modelId="{EC7A1739-B48A-418D-A73C-8ACDD62B1C38}" type="presParOf" srcId="{9A5E5296-2FAC-412A-A9B8-5D0E130B131C}" destId="{9C67E6EF-EDD5-43A0-B2C2-004697EF574A}" srcOrd="1" destOrd="0" presId="urn:microsoft.com/office/officeart/2009/layout/CircleArrowProcess"/>
    <dgm:cxn modelId="{A354EE4D-263B-4E94-B572-9C31B568C82F}" type="presParOf" srcId="{9A5E5296-2FAC-412A-A9B8-5D0E130B131C}" destId="{0716724F-C70F-410F-881D-FBA11E49988A}" srcOrd="2" destOrd="0" presId="urn:microsoft.com/office/officeart/2009/layout/CircleArrowProcess"/>
    <dgm:cxn modelId="{4592AEB0-5E30-422E-9E96-363F22899D56}" type="presParOf" srcId="{0716724F-C70F-410F-881D-FBA11E49988A}" destId="{B0573757-D5E7-4BCF-8FA9-F155E339881E}" srcOrd="0" destOrd="0" presId="urn:microsoft.com/office/officeart/2009/layout/CircleArrowProcess"/>
    <dgm:cxn modelId="{7C43226D-76F4-4BF6-85E7-EEB6C5651E37}" type="presParOf" srcId="{9A5E5296-2FAC-412A-A9B8-5D0E130B131C}" destId="{466365B3-67EA-46A8-8CD0-A43B8D93B004}" srcOrd="3" destOrd="0" presId="urn:microsoft.com/office/officeart/2009/layout/CircleArrowProcess"/>
    <dgm:cxn modelId="{7D0AE06B-9479-4E18-842C-FFA69D351A43}" type="presParOf" srcId="{9A5E5296-2FAC-412A-A9B8-5D0E130B131C}" destId="{C29B0D46-ADD1-4362-8245-275BD3D1CE6B}" srcOrd="4" destOrd="0" presId="urn:microsoft.com/office/officeart/2009/layout/CircleArrowProcess"/>
    <dgm:cxn modelId="{8BBF243B-83AC-4F8B-938D-2194218E9E26}" type="presParOf" srcId="{C29B0D46-ADD1-4362-8245-275BD3D1CE6B}" destId="{327183D2-FCCC-4109-870D-9D35C3CFE511}" srcOrd="0" destOrd="0" presId="urn:microsoft.com/office/officeart/2009/layout/CircleArrowProcess"/>
    <dgm:cxn modelId="{E1367390-6884-46DC-B578-132E7BA33341}" type="presParOf" srcId="{9A5E5296-2FAC-412A-A9B8-5D0E130B131C}" destId="{684F7B62-B938-4431-9BD9-EF14FE7FB868}" srcOrd="5" destOrd="0" presId="urn:microsoft.com/office/officeart/2009/layout/CircleArrowProcess"/>
    <dgm:cxn modelId="{462453FA-1E15-4BAA-B32D-07F63520DDD8}" type="presParOf" srcId="{9A5E5296-2FAC-412A-A9B8-5D0E130B131C}" destId="{4666F70C-AEF4-4BDD-B508-0F7601461075}" srcOrd="6" destOrd="0" presId="urn:microsoft.com/office/officeart/2009/layout/CircleArrowProcess"/>
    <dgm:cxn modelId="{939ADD7E-B229-476F-9B68-9B39FAA2A51A}" type="presParOf" srcId="{4666F70C-AEF4-4BDD-B508-0F7601461075}" destId="{735C3B24-6FE6-414B-BD91-168F7488C9CC}" srcOrd="0" destOrd="0" presId="urn:microsoft.com/office/officeart/2009/layout/CircleArrowProcess"/>
    <dgm:cxn modelId="{EDEAFEAA-6233-4F7D-8879-E753735E3287}" type="presParOf" srcId="{9A5E5296-2FAC-412A-A9B8-5D0E130B131C}" destId="{07C30683-9FB0-4E74-BC7A-642C881D3BDB}" srcOrd="7" destOrd="0" presId="urn:microsoft.com/office/officeart/2009/layout/CircleArrowProcess"/>
    <dgm:cxn modelId="{26B1E490-1E30-4EDB-B52F-036BE6C3D779}" type="presParOf" srcId="{9A5E5296-2FAC-412A-A9B8-5D0E130B131C}" destId="{0E474902-1376-4F1D-B1C6-8FA49350E5B5}" srcOrd="8" destOrd="0" presId="urn:microsoft.com/office/officeart/2009/layout/CircleArrowProcess"/>
    <dgm:cxn modelId="{7522D78E-38A5-44A6-BFF8-DC616FEE1892}" type="presParOf" srcId="{0E474902-1376-4F1D-B1C6-8FA49350E5B5}" destId="{EAA75D26-DDAB-427B-B221-0AC056D3C91C}" srcOrd="0" destOrd="0" presId="urn:microsoft.com/office/officeart/2009/layout/CircleArrowProcess"/>
    <dgm:cxn modelId="{E96942D3-9B6F-4B74-B112-766C26BE6630}" type="presParOf" srcId="{9A5E5296-2FAC-412A-A9B8-5D0E130B131C}" destId="{5C59C50D-AA00-4DA3-8EAA-564AF7189017}" srcOrd="9" destOrd="0" presId="urn:microsoft.com/office/officeart/2009/layout/CircleArrowProces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9AF969-66C1-439F-B83F-721CF6F55230}"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E6E7F1B7-756F-4C20-8A60-05D536C75130}">
      <dgm:prSet/>
      <dgm:spPr/>
      <dgm:t>
        <a:bodyPr/>
        <a:lstStyle/>
        <a:p>
          <a:r>
            <a:rPr lang="fr-FR" dirty="0"/>
            <a:t>Protéger les informations et services critiques</a:t>
          </a:r>
          <a:endParaRPr lang="en-US" dirty="0"/>
        </a:p>
      </dgm:t>
    </dgm:pt>
    <dgm:pt modelId="{3AF7C4B0-93D9-4182-9BAF-6B1BC1A71E1D}" type="parTrans" cxnId="{CD4C5858-F194-4680-BC11-4DF71E51B5C5}">
      <dgm:prSet/>
      <dgm:spPr/>
      <dgm:t>
        <a:bodyPr/>
        <a:lstStyle/>
        <a:p>
          <a:endParaRPr lang="en-US"/>
        </a:p>
      </dgm:t>
    </dgm:pt>
    <dgm:pt modelId="{8C3387FB-635E-4671-B3BF-5AF3BBB8C6AF}" type="sibTrans" cxnId="{CD4C5858-F194-4680-BC11-4DF71E51B5C5}">
      <dgm:prSet/>
      <dgm:spPr/>
      <dgm:t>
        <a:bodyPr/>
        <a:lstStyle/>
        <a:p>
          <a:endParaRPr lang="en-US"/>
        </a:p>
      </dgm:t>
    </dgm:pt>
    <dgm:pt modelId="{F83C607C-6602-488C-B6CA-E3584DA860DC}">
      <dgm:prSet/>
      <dgm:spPr>
        <a:solidFill>
          <a:schemeClr val="accent4">
            <a:lumMod val="50000"/>
          </a:schemeClr>
        </a:solidFill>
      </dgm:spPr>
      <dgm:t>
        <a:bodyPr/>
        <a:lstStyle/>
        <a:p>
          <a:r>
            <a:rPr lang="fr-FR" dirty="0"/>
            <a:t>Se préserver des attaques (ransomware, fraude au président, …)</a:t>
          </a:r>
          <a:endParaRPr lang="en-US" dirty="0"/>
        </a:p>
      </dgm:t>
    </dgm:pt>
    <dgm:pt modelId="{BDA8B5B2-66A7-487D-AA1B-D65AEE6F559A}" type="parTrans" cxnId="{57F7A4EC-8E99-486B-B629-E400ED2E8748}">
      <dgm:prSet/>
      <dgm:spPr/>
      <dgm:t>
        <a:bodyPr/>
        <a:lstStyle/>
        <a:p>
          <a:endParaRPr lang="en-US"/>
        </a:p>
      </dgm:t>
    </dgm:pt>
    <dgm:pt modelId="{3C28E4E6-7DE7-4B14-9DED-D96341C84AC9}" type="sibTrans" cxnId="{57F7A4EC-8E99-486B-B629-E400ED2E8748}">
      <dgm:prSet/>
      <dgm:spPr/>
      <dgm:t>
        <a:bodyPr/>
        <a:lstStyle/>
        <a:p>
          <a:endParaRPr lang="en-US"/>
        </a:p>
      </dgm:t>
    </dgm:pt>
    <dgm:pt modelId="{B91FBCAE-D953-46E1-A367-B814A8E225F4}">
      <dgm:prSet/>
      <dgm:spPr>
        <a:solidFill>
          <a:schemeClr val="accent5">
            <a:lumMod val="50000"/>
          </a:schemeClr>
        </a:solidFill>
      </dgm:spPr>
      <dgm:t>
        <a:bodyPr/>
        <a:lstStyle/>
        <a:p>
          <a:r>
            <a:rPr lang="fr-FR" dirty="0"/>
            <a:t>Répondre aux exigences des clients</a:t>
          </a:r>
          <a:endParaRPr lang="en-US" dirty="0"/>
        </a:p>
      </dgm:t>
    </dgm:pt>
    <dgm:pt modelId="{ABF2F8C8-50FF-4DBE-8915-78439479DBCD}" type="parTrans" cxnId="{3E31D526-D2EC-4839-9F3B-9063543FDD83}">
      <dgm:prSet/>
      <dgm:spPr/>
      <dgm:t>
        <a:bodyPr/>
        <a:lstStyle/>
        <a:p>
          <a:endParaRPr lang="en-US"/>
        </a:p>
      </dgm:t>
    </dgm:pt>
    <dgm:pt modelId="{CEF719AF-92EA-4A90-B1D8-8AD64524A155}" type="sibTrans" cxnId="{3E31D526-D2EC-4839-9F3B-9063543FDD83}">
      <dgm:prSet/>
      <dgm:spPr/>
      <dgm:t>
        <a:bodyPr/>
        <a:lstStyle/>
        <a:p>
          <a:endParaRPr lang="en-US"/>
        </a:p>
      </dgm:t>
    </dgm:pt>
    <dgm:pt modelId="{17626A41-5E0A-4E3F-B0E7-0F9A61AA8D0A}">
      <dgm:prSet/>
      <dgm:spPr>
        <a:solidFill>
          <a:schemeClr val="accent1"/>
        </a:solidFill>
      </dgm:spPr>
      <dgm:t>
        <a:bodyPr/>
        <a:lstStyle/>
        <a:p>
          <a:r>
            <a:rPr lang="fr-FR" dirty="0"/>
            <a:t>Répondre aux obligations légales et réglementaires</a:t>
          </a:r>
          <a:endParaRPr lang="en-US" dirty="0"/>
        </a:p>
      </dgm:t>
    </dgm:pt>
    <dgm:pt modelId="{F68E067D-DE6F-464D-B367-85C5938E3907}" type="parTrans" cxnId="{6CD5B7F5-FE47-45A7-8492-B25524645188}">
      <dgm:prSet/>
      <dgm:spPr/>
      <dgm:t>
        <a:bodyPr/>
        <a:lstStyle/>
        <a:p>
          <a:endParaRPr lang="en-US"/>
        </a:p>
      </dgm:t>
    </dgm:pt>
    <dgm:pt modelId="{40B64AEB-0C07-4A53-AA76-0BDAF07D9FD2}" type="sibTrans" cxnId="{6CD5B7F5-FE47-45A7-8492-B25524645188}">
      <dgm:prSet/>
      <dgm:spPr/>
      <dgm:t>
        <a:bodyPr/>
        <a:lstStyle/>
        <a:p>
          <a:endParaRPr lang="en-US"/>
        </a:p>
      </dgm:t>
    </dgm:pt>
    <dgm:pt modelId="{B38469DE-3E49-4584-B994-2BD1090AF150}" type="pres">
      <dgm:prSet presAssocID="{CC9AF969-66C1-439F-B83F-721CF6F55230}" presName="matrix" presStyleCnt="0">
        <dgm:presLayoutVars>
          <dgm:chMax val="1"/>
          <dgm:dir/>
          <dgm:resizeHandles val="exact"/>
        </dgm:presLayoutVars>
      </dgm:prSet>
      <dgm:spPr/>
    </dgm:pt>
    <dgm:pt modelId="{F6A73B60-A5D3-4D5F-94BA-C91D3994DE48}" type="pres">
      <dgm:prSet presAssocID="{CC9AF969-66C1-439F-B83F-721CF6F55230}" presName="diamond" presStyleLbl="bgShp" presStyleIdx="0" presStyleCnt="1"/>
      <dgm:spPr/>
    </dgm:pt>
    <dgm:pt modelId="{96D55732-3E86-4923-844F-DBB1B01F22D3}" type="pres">
      <dgm:prSet presAssocID="{CC9AF969-66C1-439F-B83F-721CF6F55230}" presName="quad1" presStyleLbl="node1" presStyleIdx="0" presStyleCnt="4">
        <dgm:presLayoutVars>
          <dgm:chMax val="0"/>
          <dgm:chPref val="0"/>
          <dgm:bulletEnabled val="1"/>
        </dgm:presLayoutVars>
      </dgm:prSet>
      <dgm:spPr/>
    </dgm:pt>
    <dgm:pt modelId="{E99AB2C8-9882-4B84-A334-5357CB657004}" type="pres">
      <dgm:prSet presAssocID="{CC9AF969-66C1-439F-B83F-721CF6F55230}" presName="quad2" presStyleLbl="node1" presStyleIdx="1" presStyleCnt="4">
        <dgm:presLayoutVars>
          <dgm:chMax val="0"/>
          <dgm:chPref val="0"/>
          <dgm:bulletEnabled val="1"/>
        </dgm:presLayoutVars>
      </dgm:prSet>
      <dgm:spPr/>
    </dgm:pt>
    <dgm:pt modelId="{8141D185-40CA-458A-B0E5-3199022C2450}" type="pres">
      <dgm:prSet presAssocID="{CC9AF969-66C1-439F-B83F-721CF6F55230}" presName="quad3" presStyleLbl="node1" presStyleIdx="2" presStyleCnt="4">
        <dgm:presLayoutVars>
          <dgm:chMax val="0"/>
          <dgm:chPref val="0"/>
          <dgm:bulletEnabled val="1"/>
        </dgm:presLayoutVars>
      </dgm:prSet>
      <dgm:spPr/>
    </dgm:pt>
    <dgm:pt modelId="{83A9F2A3-87A1-44ED-8B27-A6B90B692092}" type="pres">
      <dgm:prSet presAssocID="{CC9AF969-66C1-439F-B83F-721CF6F55230}" presName="quad4" presStyleLbl="node1" presStyleIdx="3" presStyleCnt="4">
        <dgm:presLayoutVars>
          <dgm:chMax val="0"/>
          <dgm:chPref val="0"/>
          <dgm:bulletEnabled val="1"/>
        </dgm:presLayoutVars>
      </dgm:prSet>
      <dgm:spPr/>
    </dgm:pt>
  </dgm:ptLst>
  <dgm:cxnLst>
    <dgm:cxn modelId="{F535F60D-F30E-4045-B90A-D299F65460AA}" type="presOf" srcId="{B91FBCAE-D953-46E1-A367-B814A8E225F4}" destId="{8141D185-40CA-458A-B0E5-3199022C2450}" srcOrd="0" destOrd="0" presId="urn:microsoft.com/office/officeart/2005/8/layout/matrix3"/>
    <dgm:cxn modelId="{78B66614-5144-4AC0-A813-F16E63572F22}" type="presOf" srcId="{CC9AF969-66C1-439F-B83F-721CF6F55230}" destId="{B38469DE-3E49-4584-B994-2BD1090AF150}" srcOrd="0" destOrd="0" presId="urn:microsoft.com/office/officeart/2005/8/layout/matrix3"/>
    <dgm:cxn modelId="{3E31D526-D2EC-4839-9F3B-9063543FDD83}" srcId="{CC9AF969-66C1-439F-B83F-721CF6F55230}" destId="{B91FBCAE-D953-46E1-A367-B814A8E225F4}" srcOrd="2" destOrd="0" parTransId="{ABF2F8C8-50FF-4DBE-8915-78439479DBCD}" sibTransId="{CEF719AF-92EA-4A90-B1D8-8AD64524A155}"/>
    <dgm:cxn modelId="{CD4C5858-F194-4680-BC11-4DF71E51B5C5}" srcId="{CC9AF969-66C1-439F-B83F-721CF6F55230}" destId="{E6E7F1B7-756F-4C20-8A60-05D536C75130}" srcOrd="0" destOrd="0" parTransId="{3AF7C4B0-93D9-4182-9BAF-6B1BC1A71E1D}" sibTransId="{8C3387FB-635E-4671-B3BF-5AF3BBB8C6AF}"/>
    <dgm:cxn modelId="{0E408F88-59DB-40CD-B784-761E22A763E4}" type="presOf" srcId="{17626A41-5E0A-4E3F-B0E7-0F9A61AA8D0A}" destId="{83A9F2A3-87A1-44ED-8B27-A6B90B692092}" srcOrd="0" destOrd="0" presId="urn:microsoft.com/office/officeart/2005/8/layout/matrix3"/>
    <dgm:cxn modelId="{15CF3EC1-1230-4015-8170-79BEBD5A8440}" type="presOf" srcId="{E6E7F1B7-756F-4C20-8A60-05D536C75130}" destId="{96D55732-3E86-4923-844F-DBB1B01F22D3}" srcOrd="0" destOrd="0" presId="urn:microsoft.com/office/officeart/2005/8/layout/matrix3"/>
    <dgm:cxn modelId="{57F7A4EC-8E99-486B-B629-E400ED2E8748}" srcId="{CC9AF969-66C1-439F-B83F-721CF6F55230}" destId="{F83C607C-6602-488C-B6CA-E3584DA860DC}" srcOrd="1" destOrd="0" parTransId="{BDA8B5B2-66A7-487D-AA1B-D65AEE6F559A}" sibTransId="{3C28E4E6-7DE7-4B14-9DED-D96341C84AC9}"/>
    <dgm:cxn modelId="{C5AE0FF1-738B-4E5E-A5A9-8D5D8FF3FA76}" type="presOf" srcId="{F83C607C-6602-488C-B6CA-E3584DA860DC}" destId="{E99AB2C8-9882-4B84-A334-5357CB657004}" srcOrd="0" destOrd="0" presId="urn:microsoft.com/office/officeart/2005/8/layout/matrix3"/>
    <dgm:cxn modelId="{6CD5B7F5-FE47-45A7-8492-B25524645188}" srcId="{CC9AF969-66C1-439F-B83F-721CF6F55230}" destId="{17626A41-5E0A-4E3F-B0E7-0F9A61AA8D0A}" srcOrd="3" destOrd="0" parTransId="{F68E067D-DE6F-464D-B367-85C5938E3907}" sibTransId="{40B64AEB-0C07-4A53-AA76-0BDAF07D9FD2}"/>
    <dgm:cxn modelId="{DEBB76BE-327D-49B3-ABC1-185B97F7F9E0}" type="presParOf" srcId="{B38469DE-3E49-4584-B994-2BD1090AF150}" destId="{F6A73B60-A5D3-4D5F-94BA-C91D3994DE48}" srcOrd="0" destOrd="0" presId="urn:microsoft.com/office/officeart/2005/8/layout/matrix3"/>
    <dgm:cxn modelId="{E086D777-E903-40F8-AD8A-BB8660FFD994}" type="presParOf" srcId="{B38469DE-3E49-4584-B994-2BD1090AF150}" destId="{96D55732-3E86-4923-844F-DBB1B01F22D3}" srcOrd="1" destOrd="0" presId="urn:microsoft.com/office/officeart/2005/8/layout/matrix3"/>
    <dgm:cxn modelId="{1371C2DD-8407-44E8-AE80-8117DE2550B3}" type="presParOf" srcId="{B38469DE-3E49-4584-B994-2BD1090AF150}" destId="{E99AB2C8-9882-4B84-A334-5357CB657004}" srcOrd="2" destOrd="0" presId="urn:microsoft.com/office/officeart/2005/8/layout/matrix3"/>
    <dgm:cxn modelId="{58B9E008-00A3-405E-8E9C-E40B0DE10972}" type="presParOf" srcId="{B38469DE-3E49-4584-B994-2BD1090AF150}" destId="{8141D185-40CA-458A-B0E5-3199022C2450}" srcOrd="3" destOrd="0" presId="urn:microsoft.com/office/officeart/2005/8/layout/matrix3"/>
    <dgm:cxn modelId="{8DAE193F-D614-4F4F-A457-B18F8DDF9B28}" type="presParOf" srcId="{B38469DE-3E49-4584-B994-2BD1090AF150}" destId="{83A9F2A3-87A1-44ED-8B27-A6B90B69209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D2515A-1B90-4B24-8406-5219E023EFE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fr-FR"/>
        </a:p>
      </dgm:t>
    </dgm:pt>
    <dgm:pt modelId="{A439936A-FF9C-47A3-BF9D-3EBFB1F4053A}">
      <dgm:prSet phldrT="[Texte]"/>
      <dgm:spPr/>
      <dgm:t>
        <a:bodyPr/>
        <a:lstStyle/>
        <a:p>
          <a:r>
            <a:rPr lang="fr-FR" dirty="0"/>
            <a:t>Identifier</a:t>
          </a:r>
        </a:p>
      </dgm:t>
    </dgm:pt>
    <dgm:pt modelId="{17A2AF3A-CC33-4B98-918A-06ED055A31D6}" type="parTrans" cxnId="{00A78F53-62A5-40F0-B558-1B733B24ABA4}">
      <dgm:prSet/>
      <dgm:spPr/>
      <dgm:t>
        <a:bodyPr/>
        <a:lstStyle/>
        <a:p>
          <a:endParaRPr lang="fr-FR"/>
        </a:p>
      </dgm:t>
    </dgm:pt>
    <dgm:pt modelId="{9154FB72-A3B5-422F-8E9B-7E41379F5761}" type="sibTrans" cxnId="{00A78F53-62A5-40F0-B558-1B733B24ABA4}">
      <dgm:prSet/>
      <dgm:spPr/>
      <dgm:t>
        <a:bodyPr/>
        <a:lstStyle/>
        <a:p>
          <a:endParaRPr lang="fr-FR"/>
        </a:p>
      </dgm:t>
    </dgm:pt>
    <dgm:pt modelId="{47CF3EB8-FCFC-4BBF-8941-363F787CECF8}">
      <dgm:prSet phldrT="[Texte]"/>
      <dgm:spPr/>
      <dgm:t>
        <a:bodyPr/>
        <a:lstStyle/>
        <a:p>
          <a:r>
            <a:rPr lang="fr-FR" dirty="0"/>
            <a:t>Protéger</a:t>
          </a:r>
        </a:p>
      </dgm:t>
    </dgm:pt>
    <dgm:pt modelId="{3217559A-7FF8-401D-A4B4-BB3C9F20A97A}" type="parTrans" cxnId="{31FE58EE-8A3E-4302-8778-87CD98E9F1E3}">
      <dgm:prSet/>
      <dgm:spPr/>
      <dgm:t>
        <a:bodyPr/>
        <a:lstStyle/>
        <a:p>
          <a:endParaRPr lang="fr-FR"/>
        </a:p>
      </dgm:t>
    </dgm:pt>
    <dgm:pt modelId="{9BDF94FA-CD8F-42DE-8341-C5CC0976E995}" type="sibTrans" cxnId="{31FE58EE-8A3E-4302-8778-87CD98E9F1E3}">
      <dgm:prSet/>
      <dgm:spPr/>
      <dgm:t>
        <a:bodyPr/>
        <a:lstStyle/>
        <a:p>
          <a:endParaRPr lang="fr-FR"/>
        </a:p>
      </dgm:t>
    </dgm:pt>
    <dgm:pt modelId="{E66BF471-C889-477D-8240-6AFBD7BD319B}">
      <dgm:prSet phldrT="[Texte]"/>
      <dgm:spPr/>
      <dgm:t>
        <a:bodyPr/>
        <a:lstStyle/>
        <a:p>
          <a:r>
            <a:rPr lang="fr-FR" dirty="0"/>
            <a:t>Détecter</a:t>
          </a:r>
        </a:p>
      </dgm:t>
    </dgm:pt>
    <dgm:pt modelId="{AB143704-35C4-46C2-8D32-18D502274A56}" type="parTrans" cxnId="{56F6DBF6-837B-4166-8BB6-EEEC5EF336C1}">
      <dgm:prSet/>
      <dgm:spPr/>
      <dgm:t>
        <a:bodyPr/>
        <a:lstStyle/>
        <a:p>
          <a:endParaRPr lang="fr-FR"/>
        </a:p>
      </dgm:t>
    </dgm:pt>
    <dgm:pt modelId="{D5C7AFAD-4AC9-4718-84CE-1C15273519FE}" type="sibTrans" cxnId="{56F6DBF6-837B-4166-8BB6-EEEC5EF336C1}">
      <dgm:prSet/>
      <dgm:spPr/>
      <dgm:t>
        <a:bodyPr/>
        <a:lstStyle/>
        <a:p>
          <a:endParaRPr lang="fr-FR"/>
        </a:p>
      </dgm:t>
    </dgm:pt>
    <dgm:pt modelId="{80725E93-A2FE-47F3-96AF-24F7E7896581}">
      <dgm:prSet phldrT="[Texte]"/>
      <dgm:spPr/>
      <dgm:t>
        <a:bodyPr/>
        <a:lstStyle/>
        <a:p>
          <a:r>
            <a:rPr lang="fr-FR" dirty="0"/>
            <a:t>Répondre</a:t>
          </a:r>
        </a:p>
      </dgm:t>
    </dgm:pt>
    <dgm:pt modelId="{A673CC96-750B-44E6-B4A8-37BFEAEE2C00}" type="parTrans" cxnId="{A9D2F077-AA1D-4D28-BB42-A8E1ACAE5FE3}">
      <dgm:prSet/>
      <dgm:spPr/>
      <dgm:t>
        <a:bodyPr/>
        <a:lstStyle/>
        <a:p>
          <a:endParaRPr lang="fr-FR"/>
        </a:p>
      </dgm:t>
    </dgm:pt>
    <dgm:pt modelId="{EBEC5EA2-95E4-4327-9394-0EDC488EED83}" type="sibTrans" cxnId="{A9D2F077-AA1D-4D28-BB42-A8E1ACAE5FE3}">
      <dgm:prSet/>
      <dgm:spPr/>
      <dgm:t>
        <a:bodyPr/>
        <a:lstStyle/>
        <a:p>
          <a:endParaRPr lang="fr-FR"/>
        </a:p>
      </dgm:t>
    </dgm:pt>
    <dgm:pt modelId="{6A52A767-8066-4633-8D6F-656204AD0ECF}">
      <dgm:prSet phldrT="[Texte]"/>
      <dgm:spPr/>
      <dgm:t>
        <a:bodyPr/>
        <a:lstStyle/>
        <a:p>
          <a:r>
            <a:rPr lang="fr-FR" dirty="0"/>
            <a:t>Recouvrer</a:t>
          </a:r>
        </a:p>
      </dgm:t>
    </dgm:pt>
    <dgm:pt modelId="{5515B611-FCE7-4C82-AD45-8AB19D232BD6}" type="parTrans" cxnId="{47761281-4AC0-44DD-B53C-3D6782B96C79}">
      <dgm:prSet/>
      <dgm:spPr/>
      <dgm:t>
        <a:bodyPr/>
        <a:lstStyle/>
        <a:p>
          <a:endParaRPr lang="fr-FR"/>
        </a:p>
      </dgm:t>
    </dgm:pt>
    <dgm:pt modelId="{07E4F0DC-0BFD-4512-9285-5C5C0423A3E5}" type="sibTrans" cxnId="{47761281-4AC0-44DD-B53C-3D6782B96C79}">
      <dgm:prSet/>
      <dgm:spPr/>
      <dgm:t>
        <a:bodyPr/>
        <a:lstStyle/>
        <a:p>
          <a:endParaRPr lang="fr-FR"/>
        </a:p>
      </dgm:t>
    </dgm:pt>
    <dgm:pt modelId="{1794DF7E-D4B6-48A5-9451-B20FBB4A245E}" type="pres">
      <dgm:prSet presAssocID="{24D2515A-1B90-4B24-8406-5219E023EFE9}" presName="cycle" presStyleCnt="0">
        <dgm:presLayoutVars>
          <dgm:dir/>
          <dgm:resizeHandles val="exact"/>
        </dgm:presLayoutVars>
      </dgm:prSet>
      <dgm:spPr/>
    </dgm:pt>
    <dgm:pt modelId="{C5B7F559-26A1-4159-971C-592072953440}" type="pres">
      <dgm:prSet presAssocID="{A439936A-FF9C-47A3-BF9D-3EBFB1F4053A}" presName="node" presStyleLbl="node1" presStyleIdx="0" presStyleCnt="5">
        <dgm:presLayoutVars>
          <dgm:bulletEnabled val="1"/>
        </dgm:presLayoutVars>
      </dgm:prSet>
      <dgm:spPr/>
    </dgm:pt>
    <dgm:pt modelId="{4999437F-1679-4FCF-8B48-DAE963AAFDD4}" type="pres">
      <dgm:prSet presAssocID="{A439936A-FF9C-47A3-BF9D-3EBFB1F4053A}" presName="spNode" presStyleCnt="0"/>
      <dgm:spPr/>
    </dgm:pt>
    <dgm:pt modelId="{BC745094-6934-47E6-B2DB-95E2A11C9AA1}" type="pres">
      <dgm:prSet presAssocID="{9154FB72-A3B5-422F-8E9B-7E41379F5761}" presName="sibTrans" presStyleLbl="sibTrans1D1" presStyleIdx="0" presStyleCnt="5"/>
      <dgm:spPr/>
    </dgm:pt>
    <dgm:pt modelId="{5BF11BF8-BD6F-4892-B032-FFDB1C675F27}" type="pres">
      <dgm:prSet presAssocID="{47CF3EB8-FCFC-4BBF-8941-363F787CECF8}" presName="node" presStyleLbl="node1" presStyleIdx="1" presStyleCnt="5">
        <dgm:presLayoutVars>
          <dgm:bulletEnabled val="1"/>
        </dgm:presLayoutVars>
      </dgm:prSet>
      <dgm:spPr/>
    </dgm:pt>
    <dgm:pt modelId="{0591F8D2-02AF-4569-BC65-7F2A5EF5E463}" type="pres">
      <dgm:prSet presAssocID="{47CF3EB8-FCFC-4BBF-8941-363F787CECF8}" presName="spNode" presStyleCnt="0"/>
      <dgm:spPr/>
    </dgm:pt>
    <dgm:pt modelId="{A076A612-A525-45A2-A934-F57099B545AF}" type="pres">
      <dgm:prSet presAssocID="{9BDF94FA-CD8F-42DE-8341-C5CC0976E995}" presName="sibTrans" presStyleLbl="sibTrans1D1" presStyleIdx="1" presStyleCnt="5"/>
      <dgm:spPr/>
    </dgm:pt>
    <dgm:pt modelId="{18157202-9A6E-4AC5-909B-1CAE0EC5610E}" type="pres">
      <dgm:prSet presAssocID="{E66BF471-C889-477D-8240-6AFBD7BD319B}" presName="node" presStyleLbl="node1" presStyleIdx="2" presStyleCnt="5">
        <dgm:presLayoutVars>
          <dgm:bulletEnabled val="1"/>
        </dgm:presLayoutVars>
      </dgm:prSet>
      <dgm:spPr/>
    </dgm:pt>
    <dgm:pt modelId="{7D96947A-D756-4131-9CD2-0063CDB187B7}" type="pres">
      <dgm:prSet presAssocID="{E66BF471-C889-477D-8240-6AFBD7BD319B}" presName="spNode" presStyleCnt="0"/>
      <dgm:spPr/>
    </dgm:pt>
    <dgm:pt modelId="{F54A8A1F-90D2-413B-A8B1-7202D488C977}" type="pres">
      <dgm:prSet presAssocID="{D5C7AFAD-4AC9-4718-84CE-1C15273519FE}" presName="sibTrans" presStyleLbl="sibTrans1D1" presStyleIdx="2" presStyleCnt="5"/>
      <dgm:spPr/>
    </dgm:pt>
    <dgm:pt modelId="{6B126194-6F55-47A2-A55B-CFA093CEA9C9}" type="pres">
      <dgm:prSet presAssocID="{80725E93-A2FE-47F3-96AF-24F7E7896581}" presName="node" presStyleLbl="node1" presStyleIdx="3" presStyleCnt="5">
        <dgm:presLayoutVars>
          <dgm:bulletEnabled val="1"/>
        </dgm:presLayoutVars>
      </dgm:prSet>
      <dgm:spPr/>
    </dgm:pt>
    <dgm:pt modelId="{04534EEF-B003-471E-8714-6504DAF2B3C6}" type="pres">
      <dgm:prSet presAssocID="{80725E93-A2FE-47F3-96AF-24F7E7896581}" presName="spNode" presStyleCnt="0"/>
      <dgm:spPr/>
    </dgm:pt>
    <dgm:pt modelId="{4B2629BC-1EC5-424C-9E5F-2C2865C6947F}" type="pres">
      <dgm:prSet presAssocID="{EBEC5EA2-95E4-4327-9394-0EDC488EED83}" presName="sibTrans" presStyleLbl="sibTrans1D1" presStyleIdx="3" presStyleCnt="5"/>
      <dgm:spPr/>
    </dgm:pt>
    <dgm:pt modelId="{E94E4AA8-114B-4301-BA50-DB188C151C12}" type="pres">
      <dgm:prSet presAssocID="{6A52A767-8066-4633-8D6F-656204AD0ECF}" presName="node" presStyleLbl="node1" presStyleIdx="4" presStyleCnt="5">
        <dgm:presLayoutVars>
          <dgm:bulletEnabled val="1"/>
        </dgm:presLayoutVars>
      </dgm:prSet>
      <dgm:spPr/>
    </dgm:pt>
    <dgm:pt modelId="{B8EC6229-7F80-40D5-9804-4661407DBDEC}" type="pres">
      <dgm:prSet presAssocID="{6A52A767-8066-4633-8D6F-656204AD0ECF}" presName="spNode" presStyleCnt="0"/>
      <dgm:spPr/>
    </dgm:pt>
    <dgm:pt modelId="{27B942FA-1F44-4BB2-8048-1B876004C25E}" type="pres">
      <dgm:prSet presAssocID="{07E4F0DC-0BFD-4512-9285-5C5C0423A3E5}" presName="sibTrans" presStyleLbl="sibTrans1D1" presStyleIdx="4" presStyleCnt="5"/>
      <dgm:spPr/>
    </dgm:pt>
  </dgm:ptLst>
  <dgm:cxnLst>
    <dgm:cxn modelId="{A7DC8112-0A0B-4447-8CCF-11A2201CF275}" type="presOf" srcId="{EBEC5EA2-95E4-4327-9394-0EDC488EED83}" destId="{4B2629BC-1EC5-424C-9E5F-2C2865C6947F}" srcOrd="0" destOrd="0" presId="urn:microsoft.com/office/officeart/2005/8/layout/cycle5"/>
    <dgm:cxn modelId="{3BB49B2C-1CCA-46DE-85C2-8446466596EA}" type="presOf" srcId="{47CF3EB8-FCFC-4BBF-8941-363F787CECF8}" destId="{5BF11BF8-BD6F-4892-B032-FFDB1C675F27}" srcOrd="0" destOrd="0" presId="urn:microsoft.com/office/officeart/2005/8/layout/cycle5"/>
    <dgm:cxn modelId="{671E2B46-3142-4AE3-B6EA-54EB78052F51}" type="presOf" srcId="{24D2515A-1B90-4B24-8406-5219E023EFE9}" destId="{1794DF7E-D4B6-48A5-9451-B20FBB4A245E}" srcOrd="0" destOrd="0" presId="urn:microsoft.com/office/officeart/2005/8/layout/cycle5"/>
    <dgm:cxn modelId="{00A78F53-62A5-40F0-B558-1B733B24ABA4}" srcId="{24D2515A-1B90-4B24-8406-5219E023EFE9}" destId="{A439936A-FF9C-47A3-BF9D-3EBFB1F4053A}" srcOrd="0" destOrd="0" parTransId="{17A2AF3A-CC33-4B98-918A-06ED055A31D6}" sibTransId="{9154FB72-A3B5-422F-8E9B-7E41379F5761}"/>
    <dgm:cxn modelId="{6556EC6A-E9C7-4B75-8B75-C4196CFCFE56}" type="presOf" srcId="{D5C7AFAD-4AC9-4718-84CE-1C15273519FE}" destId="{F54A8A1F-90D2-413B-A8B1-7202D488C977}" srcOrd="0" destOrd="0" presId="urn:microsoft.com/office/officeart/2005/8/layout/cycle5"/>
    <dgm:cxn modelId="{A9D2F077-AA1D-4D28-BB42-A8E1ACAE5FE3}" srcId="{24D2515A-1B90-4B24-8406-5219E023EFE9}" destId="{80725E93-A2FE-47F3-96AF-24F7E7896581}" srcOrd="3" destOrd="0" parTransId="{A673CC96-750B-44E6-B4A8-37BFEAEE2C00}" sibTransId="{EBEC5EA2-95E4-4327-9394-0EDC488EED83}"/>
    <dgm:cxn modelId="{6C26DA78-2A04-4B13-9281-E77397DC6C5F}" type="presOf" srcId="{A439936A-FF9C-47A3-BF9D-3EBFB1F4053A}" destId="{C5B7F559-26A1-4159-971C-592072953440}" srcOrd="0" destOrd="0" presId="urn:microsoft.com/office/officeart/2005/8/layout/cycle5"/>
    <dgm:cxn modelId="{A013797D-E046-48CE-9CBC-7718CFA2161C}" type="presOf" srcId="{9BDF94FA-CD8F-42DE-8341-C5CC0976E995}" destId="{A076A612-A525-45A2-A934-F57099B545AF}" srcOrd="0" destOrd="0" presId="urn:microsoft.com/office/officeart/2005/8/layout/cycle5"/>
    <dgm:cxn modelId="{47761281-4AC0-44DD-B53C-3D6782B96C79}" srcId="{24D2515A-1B90-4B24-8406-5219E023EFE9}" destId="{6A52A767-8066-4633-8D6F-656204AD0ECF}" srcOrd="4" destOrd="0" parTransId="{5515B611-FCE7-4C82-AD45-8AB19D232BD6}" sibTransId="{07E4F0DC-0BFD-4512-9285-5C5C0423A3E5}"/>
    <dgm:cxn modelId="{B0ECCC81-EC9B-4012-8019-AFB1B0E1FAAC}" type="presOf" srcId="{07E4F0DC-0BFD-4512-9285-5C5C0423A3E5}" destId="{27B942FA-1F44-4BB2-8048-1B876004C25E}" srcOrd="0" destOrd="0" presId="urn:microsoft.com/office/officeart/2005/8/layout/cycle5"/>
    <dgm:cxn modelId="{E55C6F8A-FBAB-404E-8738-F7470B96FE56}" type="presOf" srcId="{80725E93-A2FE-47F3-96AF-24F7E7896581}" destId="{6B126194-6F55-47A2-A55B-CFA093CEA9C9}" srcOrd="0" destOrd="0" presId="urn:microsoft.com/office/officeart/2005/8/layout/cycle5"/>
    <dgm:cxn modelId="{FE263CBC-1DD9-4797-8605-9498C7467A62}" type="presOf" srcId="{9154FB72-A3B5-422F-8E9B-7E41379F5761}" destId="{BC745094-6934-47E6-B2DB-95E2A11C9AA1}" srcOrd="0" destOrd="0" presId="urn:microsoft.com/office/officeart/2005/8/layout/cycle5"/>
    <dgm:cxn modelId="{31FE58EE-8A3E-4302-8778-87CD98E9F1E3}" srcId="{24D2515A-1B90-4B24-8406-5219E023EFE9}" destId="{47CF3EB8-FCFC-4BBF-8941-363F787CECF8}" srcOrd="1" destOrd="0" parTransId="{3217559A-7FF8-401D-A4B4-BB3C9F20A97A}" sibTransId="{9BDF94FA-CD8F-42DE-8341-C5CC0976E995}"/>
    <dgm:cxn modelId="{687EF2F1-5F2D-4906-BAD0-7FF477B72219}" type="presOf" srcId="{6A52A767-8066-4633-8D6F-656204AD0ECF}" destId="{E94E4AA8-114B-4301-BA50-DB188C151C12}" srcOrd="0" destOrd="0" presId="urn:microsoft.com/office/officeart/2005/8/layout/cycle5"/>
    <dgm:cxn modelId="{591033F5-7A0C-4EE4-B96A-716A16AF5C14}" type="presOf" srcId="{E66BF471-C889-477D-8240-6AFBD7BD319B}" destId="{18157202-9A6E-4AC5-909B-1CAE0EC5610E}" srcOrd="0" destOrd="0" presId="urn:microsoft.com/office/officeart/2005/8/layout/cycle5"/>
    <dgm:cxn modelId="{56F6DBF6-837B-4166-8BB6-EEEC5EF336C1}" srcId="{24D2515A-1B90-4B24-8406-5219E023EFE9}" destId="{E66BF471-C889-477D-8240-6AFBD7BD319B}" srcOrd="2" destOrd="0" parTransId="{AB143704-35C4-46C2-8D32-18D502274A56}" sibTransId="{D5C7AFAD-4AC9-4718-84CE-1C15273519FE}"/>
    <dgm:cxn modelId="{57F3AF5F-19E0-40C9-8064-04F9BBEB3FF4}" type="presParOf" srcId="{1794DF7E-D4B6-48A5-9451-B20FBB4A245E}" destId="{C5B7F559-26A1-4159-971C-592072953440}" srcOrd="0" destOrd="0" presId="urn:microsoft.com/office/officeart/2005/8/layout/cycle5"/>
    <dgm:cxn modelId="{22F6355A-5316-4208-A9D4-B2E3BCBA6D03}" type="presParOf" srcId="{1794DF7E-D4B6-48A5-9451-B20FBB4A245E}" destId="{4999437F-1679-4FCF-8B48-DAE963AAFDD4}" srcOrd="1" destOrd="0" presId="urn:microsoft.com/office/officeart/2005/8/layout/cycle5"/>
    <dgm:cxn modelId="{8D2F6C89-75CB-443C-9684-2D53D4451137}" type="presParOf" srcId="{1794DF7E-D4B6-48A5-9451-B20FBB4A245E}" destId="{BC745094-6934-47E6-B2DB-95E2A11C9AA1}" srcOrd="2" destOrd="0" presId="urn:microsoft.com/office/officeart/2005/8/layout/cycle5"/>
    <dgm:cxn modelId="{BE8E60FE-2D78-4676-8E43-55226B638795}" type="presParOf" srcId="{1794DF7E-D4B6-48A5-9451-B20FBB4A245E}" destId="{5BF11BF8-BD6F-4892-B032-FFDB1C675F27}" srcOrd="3" destOrd="0" presId="urn:microsoft.com/office/officeart/2005/8/layout/cycle5"/>
    <dgm:cxn modelId="{83575346-4044-4A53-8F77-34D1B7674C7B}" type="presParOf" srcId="{1794DF7E-D4B6-48A5-9451-B20FBB4A245E}" destId="{0591F8D2-02AF-4569-BC65-7F2A5EF5E463}" srcOrd="4" destOrd="0" presId="urn:microsoft.com/office/officeart/2005/8/layout/cycle5"/>
    <dgm:cxn modelId="{CEA81B55-1940-4D7F-8FAA-7EC4B534BC9E}" type="presParOf" srcId="{1794DF7E-D4B6-48A5-9451-B20FBB4A245E}" destId="{A076A612-A525-45A2-A934-F57099B545AF}" srcOrd="5" destOrd="0" presId="urn:microsoft.com/office/officeart/2005/8/layout/cycle5"/>
    <dgm:cxn modelId="{9C6FBC8E-5832-45C4-BE92-F4652AE974B6}" type="presParOf" srcId="{1794DF7E-D4B6-48A5-9451-B20FBB4A245E}" destId="{18157202-9A6E-4AC5-909B-1CAE0EC5610E}" srcOrd="6" destOrd="0" presId="urn:microsoft.com/office/officeart/2005/8/layout/cycle5"/>
    <dgm:cxn modelId="{17AE05C5-E52D-442A-BE79-FD8AEBAE7523}" type="presParOf" srcId="{1794DF7E-D4B6-48A5-9451-B20FBB4A245E}" destId="{7D96947A-D756-4131-9CD2-0063CDB187B7}" srcOrd="7" destOrd="0" presId="urn:microsoft.com/office/officeart/2005/8/layout/cycle5"/>
    <dgm:cxn modelId="{13B0FF57-BD3A-4714-9149-69B76247E393}" type="presParOf" srcId="{1794DF7E-D4B6-48A5-9451-B20FBB4A245E}" destId="{F54A8A1F-90D2-413B-A8B1-7202D488C977}" srcOrd="8" destOrd="0" presId="urn:microsoft.com/office/officeart/2005/8/layout/cycle5"/>
    <dgm:cxn modelId="{463DE70A-1400-40B7-A8C8-08B750B467A3}" type="presParOf" srcId="{1794DF7E-D4B6-48A5-9451-B20FBB4A245E}" destId="{6B126194-6F55-47A2-A55B-CFA093CEA9C9}" srcOrd="9" destOrd="0" presId="urn:microsoft.com/office/officeart/2005/8/layout/cycle5"/>
    <dgm:cxn modelId="{A3A623B6-2FDA-4C02-A2DE-C4D4D04803C3}" type="presParOf" srcId="{1794DF7E-D4B6-48A5-9451-B20FBB4A245E}" destId="{04534EEF-B003-471E-8714-6504DAF2B3C6}" srcOrd="10" destOrd="0" presId="urn:microsoft.com/office/officeart/2005/8/layout/cycle5"/>
    <dgm:cxn modelId="{B09C902A-575E-4EC1-806E-9600CA935D59}" type="presParOf" srcId="{1794DF7E-D4B6-48A5-9451-B20FBB4A245E}" destId="{4B2629BC-1EC5-424C-9E5F-2C2865C6947F}" srcOrd="11" destOrd="0" presId="urn:microsoft.com/office/officeart/2005/8/layout/cycle5"/>
    <dgm:cxn modelId="{6EF2895A-656B-42A1-9FDD-D1B5133D20BC}" type="presParOf" srcId="{1794DF7E-D4B6-48A5-9451-B20FBB4A245E}" destId="{E94E4AA8-114B-4301-BA50-DB188C151C12}" srcOrd="12" destOrd="0" presId="urn:microsoft.com/office/officeart/2005/8/layout/cycle5"/>
    <dgm:cxn modelId="{C36E16ED-9495-4C0D-8ACE-869B81A4FC93}" type="presParOf" srcId="{1794DF7E-D4B6-48A5-9451-B20FBB4A245E}" destId="{B8EC6229-7F80-40D5-9804-4661407DBDEC}" srcOrd="13" destOrd="0" presId="urn:microsoft.com/office/officeart/2005/8/layout/cycle5"/>
    <dgm:cxn modelId="{6D2C9FDD-A084-4044-A356-EB4EEBD734F1}" type="presParOf" srcId="{1794DF7E-D4B6-48A5-9451-B20FBB4A245E}" destId="{27B942FA-1F44-4BB2-8048-1B876004C25E}"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BEF9A-DC28-4A5C-B7A9-9DB902F4792E}">
      <dsp:nvSpPr>
        <dsp:cNvPr id="0" name=""/>
        <dsp:cNvSpPr/>
      </dsp:nvSpPr>
      <dsp:spPr>
        <a:xfrm rot="5400000">
          <a:off x="-139954" y="141149"/>
          <a:ext cx="933029" cy="6531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J0</a:t>
          </a:r>
        </a:p>
      </dsp:txBody>
      <dsp:txXfrm rot="-5400000">
        <a:off x="1" y="327754"/>
        <a:ext cx="653120" cy="279909"/>
      </dsp:txXfrm>
    </dsp:sp>
    <dsp:sp modelId="{0D90A525-0FE9-45FD-B889-287FD96CED83}">
      <dsp:nvSpPr>
        <dsp:cNvPr id="0" name=""/>
        <dsp:cNvSpPr/>
      </dsp:nvSpPr>
      <dsp:spPr>
        <a:xfrm rot="5400000">
          <a:off x="4087805" y="-3433489"/>
          <a:ext cx="606468" cy="7475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Le call center a des difficultés à utiliser le système de chat et appel</a:t>
          </a:r>
        </a:p>
        <a:p>
          <a:pPr marL="57150" lvl="1" indent="-57150" algn="l" defTabSz="355600">
            <a:lnSpc>
              <a:spcPct val="90000"/>
            </a:lnSpc>
            <a:spcBef>
              <a:spcPct val="0"/>
            </a:spcBef>
            <a:spcAft>
              <a:spcPct val="15000"/>
            </a:spcAft>
            <a:buChar char="•"/>
          </a:pPr>
          <a:r>
            <a:rPr lang="fr-FR" sz="800" kern="1200" dirty="0"/>
            <a:t>Le fournisseur du service indique qu’il fait face à des problèmes de production</a:t>
          </a:r>
        </a:p>
      </dsp:txBody>
      <dsp:txXfrm rot="-5400000">
        <a:off x="653120" y="30801"/>
        <a:ext cx="7446234" cy="547258"/>
      </dsp:txXfrm>
    </dsp:sp>
    <dsp:sp modelId="{AEFF1502-4982-4158-8AF3-B495AB715808}">
      <dsp:nvSpPr>
        <dsp:cNvPr id="0" name=""/>
        <dsp:cNvSpPr/>
      </dsp:nvSpPr>
      <dsp:spPr>
        <a:xfrm rot="5400000">
          <a:off x="-139954" y="954906"/>
          <a:ext cx="933029" cy="6531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J0 +3 (incluant week-end)</a:t>
          </a:r>
        </a:p>
      </dsp:txBody>
      <dsp:txXfrm rot="-5400000">
        <a:off x="1" y="1141511"/>
        <a:ext cx="653120" cy="279909"/>
      </dsp:txXfrm>
    </dsp:sp>
    <dsp:sp modelId="{362FD0B2-788D-4462-A21E-207EC1EA0C6D}">
      <dsp:nvSpPr>
        <dsp:cNvPr id="0" name=""/>
        <dsp:cNvSpPr/>
      </dsp:nvSpPr>
      <dsp:spPr>
        <a:xfrm rot="5400000">
          <a:off x="4087805" y="-2619733"/>
          <a:ext cx="606468" cy="7475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3810" rIns="3810" bIns="3810" numCol="1" spcCol="1270" anchor="ctr" anchorCtr="0">
          <a:noAutofit/>
        </a:bodyPr>
        <a:lstStyle/>
        <a:p>
          <a:pPr marL="57150" lvl="1" indent="-57150" algn="l" defTabSz="266700">
            <a:lnSpc>
              <a:spcPct val="90000"/>
            </a:lnSpc>
            <a:spcBef>
              <a:spcPct val="0"/>
            </a:spcBef>
            <a:spcAft>
              <a:spcPct val="15000"/>
            </a:spcAft>
            <a:buChar char="•"/>
          </a:pPr>
          <a:r>
            <a:rPr lang="fr-FR" sz="600" kern="1200" dirty="0"/>
            <a:t>Les difficultés continuent</a:t>
          </a:r>
        </a:p>
        <a:p>
          <a:pPr marL="57150" lvl="1" indent="-57150" algn="l" defTabSz="266700">
            <a:lnSpc>
              <a:spcPct val="90000"/>
            </a:lnSpc>
            <a:spcBef>
              <a:spcPct val="0"/>
            </a:spcBef>
            <a:spcAft>
              <a:spcPct val="15000"/>
            </a:spcAft>
            <a:buChar char="•"/>
          </a:pPr>
          <a:r>
            <a:rPr lang="fr-FR" sz="600" kern="1200" dirty="0"/>
            <a:t>Le fournisseur indique qu’il subit une attaque DDoS (visant à arrêter les services) mais sans plus de détails</a:t>
          </a:r>
        </a:p>
        <a:p>
          <a:pPr marL="57150" lvl="1" indent="-57150" algn="l" defTabSz="266700">
            <a:lnSpc>
              <a:spcPct val="90000"/>
            </a:lnSpc>
            <a:spcBef>
              <a:spcPct val="0"/>
            </a:spcBef>
            <a:spcAft>
              <a:spcPct val="15000"/>
            </a:spcAft>
            <a:buChar char="•"/>
          </a:pPr>
          <a:r>
            <a:rPr lang="fr-FR" sz="600" kern="1200" dirty="0"/>
            <a:t>Le plan de secours du client est déclenché</a:t>
          </a:r>
        </a:p>
        <a:p>
          <a:pPr marL="57150" lvl="1" indent="-57150" algn="l" defTabSz="266700">
            <a:lnSpc>
              <a:spcPct val="90000"/>
            </a:lnSpc>
            <a:spcBef>
              <a:spcPct val="0"/>
            </a:spcBef>
            <a:spcAft>
              <a:spcPct val="15000"/>
            </a:spcAft>
            <a:buChar char="•"/>
          </a:pPr>
          <a:r>
            <a:rPr lang="fr-FR" sz="600" kern="1200" dirty="0"/>
            <a:t>Les commerciaux ont consigne de ne plus utiliser les services du fournisseur</a:t>
          </a:r>
        </a:p>
        <a:p>
          <a:pPr marL="57150" lvl="1" indent="-57150" algn="l" defTabSz="266700">
            <a:lnSpc>
              <a:spcPct val="90000"/>
            </a:lnSpc>
            <a:spcBef>
              <a:spcPct val="0"/>
            </a:spcBef>
            <a:spcAft>
              <a:spcPct val="15000"/>
            </a:spcAft>
            <a:buChar char="•"/>
          </a:pPr>
          <a:r>
            <a:rPr lang="fr-FR" sz="600" kern="1200" dirty="0"/>
            <a:t>Les connexions en provenance du fournisseur sont coupés à ma demande. Nous vérifions toutes les activités qu’il y a pu y avoir en provenance du fournisseur et rien de suspect n’est identifié</a:t>
          </a:r>
        </a:p>
      </dsp:txBody>
      <dsp:txXfrm rot="-5400000">
        <a:off x="653120" y="844557"/>
        <a:ext cx="7446234" cy="547258"/>
      </dsp:txXfrm>
    </dsp:sp>
    <dsp:sp modelId="{5CE4D4A0-94AC-4CB6-95F0-F2AAC72B2A86}">
      <dsp:nvSpPr>
        <dsp:cNvPr id="0" name=""/>
        <dsp:cNvSpPr/>
      </dsp:nvSpPr>
      <dsp:spPr>
        <a:xfrm rot="5400000">
          <a:off x="-139954" y="1768663"/>
          <a:ext cx="933029" cy="6531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J0 +4</a:t>
          </a:r>
        </a:p>
      </dsp:txBody>
      <dsp:txXfrm rot="-5400000">
        <a:off x="1" y="1955268"/>
        <a:ext cx="653120" cy="279909"/>
      </dsp:txXfrm>
    </dsp:sp>
    <dsp:sp modelId="{3CAB05EA-3999-4FF7-945B-63EC63A0385E}">
      <dsp:nvSpPr>
        <dsp:cNvPr id="0" name=""/>
        <dsp:cNvSpPr/>
      </dsp:nvSpPr>
      <dsp:spPr>
        <a:xfrm rot="5400000">
          <a:off x="4087805" y="-1805976"/>
          <a:ext cx="606468" cy="7475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Le fournisseur subit encore des dysfonctionnement une partie de la matinée et finit par nous dire que tout est sous contrôle</a:t>
          </a:r>
        </a:p>
        <a:p>
          <a:pPr marL="57150" lvl="1" indent="-57150" algn="l" defTabSz="355600">
            <a:lnSpc>
              <a:spcPct val="90000"/>
            </a:lnSpc>
            <a:spcBef>
              <a:spcPct val="0"/>
            </a:spcBef>
            <a:spcAft>
              <a:spcPct val="15000"/>
            </a:spcAft>
            <a:buChar char="•"/>
          </a:pPr>
          <a:r>
            <a:rPr lang="fr-FR" sz="800" kern="1200" dirty="0"/>
            <a:t>Après discussion en interne (RSSI + responsable du centre de contact + IT), la décision est prise de rouvrir les flux.</a:t>
          </a:r>
        </a:p>
      </dsp:txBody>
      <dsp:txXfrm rot="-5400000">
        <a:off x="653120" y="1658314"/>
        <a:ext cx="7446234" cy="547258"/>
      </dsp:txXfrm>
    </dsp:sp>
    <dsp:sp modelId="{FB01FA21-2F1E-4543-A3AE-BCAA0EB185A8}">
      <dsp:nvSpPr>
        <dsp:cNvPr id="0" name=""/>
        <dsp:cNvSpPr/>
      </dsp:nvSpPr>
      <dsp:spPr>
        <a:xfrm rot="5400000">
          <a:off x="-139954" y="2582419"/>
          <a:ext cx="933029" cy="6531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J0 + ~15j</a:t>
          </a:r>
        </a:p>
      </dsp:txBody>
      <dsp:txXfrm rot="-5400000">
        <a:off x="1" y="2769024"/>
        <a:ext cx="653120" cy="279909"/>
      </dsp:txXfrm>
    </dsp:sp>
    <dsp:sp modelId="{C9984C7C-E577-477C-874F-6B61252136D3}">
      <dsp:nvSpPr>
        <dsp:cNvPr id="0" name=""/>
        <dsp:cNvSpPr/>
      </dsp:nvSpPr>
      <dsp:spPr>
        <a:xfrm rot="5400000">
          <a:off x="4087805" y="-992219"/>
          <a:ext cx="606468" cy="7475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Nous recevons une communication officielle du fournisseur qui indique qu’en réalité il a subit une attaque réussie par </a:t>
          </a:r>
          <a:r>
            <a:rPr lang="fr-FR" sz="800" kern="1200" dirty="0" err="1"/>
            <a:t>ransomware</a:t>
          </a:r>
          <a:r>
            <a:rPr lang="fr-FR" sz="800" kern="1200" dirty="0"/>
            <a:t> et ensuite une attaque </a:t>
          </a:r>
          <a:r>
            <a:rPr lang="fr-FR" sz="800" kern="1200" dirty="0" err="1"/>
            <a:t>DDoS</a:t>
          </a:r>
          <a:endParaRPr lang="fr-FR" sz="800" kern="1200" dirty="0"/>
        </a:p>
        <a:p>
          <a:pPr marL="57150" lvl="1" indent="-57150" algn="l" defTabSz="355600">
            <a:lnSpc>
              <a:spcPct val="90000"/>
            </a:lnSpc>
            <a:spcBef>
              <a:spcPct val="0"/>
            </a:spcBef>
            <a:spcAft>
              <a:spcPct val="15000"/>
            </a:spcAft>
            <a:buChar char="•"/>
          </a:pPr>
          <a:r>
            <a:rPr lang="fr-FR" sz="800" kern="1200" dirty="0"/>
            <a:t>Je demande une réunion avec le responsable sécurité du fournisseur car les informations fournies sont insuffisantes et surtout, mon client n’a pas été prévenu de l’attaque</a:t>
          </a:r>
        </a:p>
      </dsp:txBody>
      <dsp:txXfrm rot="-5400000">
        <a:off x="653120" y="2472071"/>
        <a:ext cx="7446234" cy="547258"/>
      </dsp:txXfrm>
    </dsp:sp>
    <dsp:sp modelId="{6591F919-2046-43E0-B0A7-3115478FEF28}">
      <dsp:nvSpPr>
        <dsp:cNvPr id="0" name=""/>
        <dsp:cNvSpPr/>
      </dsp:nvSpPr>
      <dsp:spPr>
        <a:xfrm rot="5400000">
          <a:off x="-139954" y="3396176"/>
          <a:ext cx="933029" cy="6531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t>J0 +~1mois</a:t>
          </a:r>
        </a:p>
      </dsp:txBody>
      <dsp:txXfrm rot="-5400000">
        <a:off x="1" y="3582781"/>
        <a:ext cx="653120" cy="279909"/>
      </dsp:txXfrm>
    </dsp:sp>
    <dsp:sp modelId="{7882DD8D-9B3D-4C36-BF3E-019573F1A79D}">
      <dsp:nvSpPr>
        <dsp:cNvPr id="0" name=""/>
        <dsp:cNvSpPr/>
      </dsp:nvSpPr>
      <dsp:spPr>
        <a:xfrm rot="5400000">
          <a:off x="4087805" y="-178462"/>
          <a:ext cx="606468" cy="747583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Nous apprenons qu’en réalité, les cybercriminels étaient présents dans le système du fournisseur depuis fin décembre et ils ont attendu fin janvier avant de déclencher la cyberattaque.</a:t>
          </a:r>
        </a:p>
        <a:p>
          <a:pPr marL="57150" lvl="1" indent="-57150" algn="l" defTabSz="355600">
            <a:lnSpc>
              <a:spcPct val="90000"/>
            </a:lnSpc>
            <a:spcBef>
              <a:spcPct val="0"/>
            </a:spcBef>
            <a:spcAft>
              <a:spcPct val="15000"/>
            </a:spcAft>
            <a:buChar char="•"/>
          </a:pPr>
          <a:r>
            <a:rPr lang="fr-FR" sz="800" kern="1200" dirty="0"/>
            <a:t>Les dysfonctionnements détectés en J0 et J+3 «était liés à la cyberattaque par </a:t>
          </a:r>
          <a:r>
            <a:rPr lang="fr-FR" sz="800" kern="1200" dirty="0" err="1"/>
            <a:t>ransomware</a:t>
          </a:r>
          <a:r>
            <a:rPr lang="fr-FR" sz="800" kern="1200" dirty="0"/>
            <a:t> »</a:t>
          </a:r>
        </a:p>
        <a:p>
          <a:pPr marL="57150" lvl="1" indent="-57150" algn="l" defTabSz="355600">
            <a:lnSpc>
              <a:spcPct val="90000"/>
            </a:lnSpc>
            <a:spcBef>
              <a:spcPct val="0"/>
            </a:spcBef>
            <a:spcAft>
              <a:spcPct val="15000"/>
            </a:spcAft>
            <a:buChar char="•"/>
          </a:pPr>
          <a:r>
            <a:rPr lang="fr-FR" sz="800" kern="1200" dirty="0"/>
            <a:t>Les dysfonctionnements de J0 + 4 étaient liés à la cyberattaque DDoS sur le site web vitrine du fournisseur </a:t>
          </a:r>
          <a:r>
            <a:rPr lang="fr-FR" sz="800" kern="1200" dirty="0">
              <a:sym typeface="Wingdings" panose="05000000000000000000" pitchFamily="2" charset="2"/>
            </a:rPr>
            <a:t> cela a aussi perturbé les autres services</a:t>
          </a:r>
          <a:endParaRPr lang="fr-FR" sz="800" kern="1200" dirty="0"/>
        </a:p>
      </dsp:txBody>
      <dsp:txXfrm rot="-5400000">
        <a:off x="653120" y="3285828"/>
        <a:ext cx="7446234" cy="5472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BEF9A-DC28-4A5C-B7A9-9DB902F4792E}">
      <dsp:nvSpPr>
        <dsp:cNvPr id="0" name=""/>
        <dsp:cNvSpPr/>
      </dsp:nvSpPr>
      <dsp:spPr>
        <a:xfrm rot="5400000">
          <a:off x="-173545" y="176676"/>
          <a:ext cx="1156971" cy="8098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J0</a:t>
          </a:r>
        </a:p>
      </dsp:txBody>
      <dsp:txXfrm rot="-5400000">
        <a:off x="2" y="408070"/>
        <a:ext cx="809879" cy="347092"/>
      </dsp:txXfrm>
    </dsp:sp>
    <dsp:sp modelId="{0D90A525-0FE9-45FD-B889-287FD96CED83}">
      <dsp:nvSpPr>
        <dsp:cNvPr id="0" name=""/>
        <dsp:cNvSpPr/>
      </dsp:nvSpPr>
      <dsp:spPr>
        <a:xfrm rot="5400000">
          <a:off x="3989886" y="-3176875"/>
          <a:ext cx="752031" cy="7112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Un collaborateur reçoit un e-mail venant de son contact chez le client et clique sur un lien contenu dans le mail. Le lien redirige vers une page pour saisir ses identifiants. Une alerte de sécurité est déclenchée</a:t>
          </a:r>
        </a:p>
        <a:p>
          <a:pPr marL="57150" lvl="1" indent="-57150" algn="l" defTabSz="355600">
            <a:lnSpc>
              <a:spcPct val="90000"/>
            </a:lnSpc>
            <a:spcBef>
              <a:spcPct val="0"/>
            </a:spcBef>
            <a:spcAft>
              <a:spcPct val="15000"/>
            </a:spcAft>
            <a:buChar char="•"/>
          </a:pPr>
          <a:r>
            <a:rPr lang="fr-FR" sz="800" kern="1200" dirty="0"/>
            <a:t>Un incident est ouvert et les équipes examinent la situation</a:t>
          </a:r>
        </a:p>
        <a:p>
          <a:pPr marL="57150" lvl="1" indent="-57150" algn="l" defTabSz="355600">
            <a:lnSpc>
              <a:spcPct val="90000"/>
            </a:lnSpc>
            <a:spcBef>
              <a:spcPct val="0"/>
            </a:spcBef>
            <a:spcAft>
              <a:spcPct val="15000"/>
            </a:spcAft>
            <a:buChar char="•"/>
          </a:pPr>
          <a:r>
            <a:rPr lang="fr-FR" sz="800" kern="1200" dirty="0"/>
            <a:t>D’autres collaborateurs ont reçu le mail en provenance de la même personne</a:t>
          </a:r>
        </a:p>
        <a:p>
          <a:pPr marL="57150" lvl="1" indent="-57150" algn="l" defTabSz="355600">
            <a:lnSpc>
              <a:spcPct val="90000"/>
            </a:lnSpc>
            <a:spcBef>
              <a:spcPct val="0"/>
            </a:spcBef>
            <a:spcAft>
              <a:spcPct val="15000"/>
            </a:spcAft>
            <a:buChar char="•"/>
          </a:pPr>
          <a:r>
            <a:rPr lang="fr-FR" sz="800" kern="1200" dirty="0"/>
            <a:t>Le client est prévenu et en attente d’une réponse, nous validons avec le DG le blocage des mails en provenance de ce client</a:t>
          </a:r>
        </a:p>
        <a:p>
          <a:pPr marL="57150" lvl="1" indent="-57150" algn="l" defTabSz="311150">
            <a:lnSpc>
              <a:spcPct val="90000"/>
            </a:lnSpc>
            <a:spcBef>
              <a:spcPct val="0"/>
            </a:spcBef>
            <a:spcAft>
              <a:spcPct val="15000"/>
            </a:spcAft>
            <a:buChar char="•"/>
          </a:pPr>
          <a:endParaRPr lang="fr-FR" sz="700" kern="1200" dirty="0"/>
        </a:p>
      </dsp:txBody>
      <dsp:txXfrm rot="-5400000">
        <a:off x="809880" y="39842"/>
        <a:ext cx="7075334" cy="678609"/>
      </dsp:txXfrm>
    </dsp:sp>
    <dsp:sp modelId="{AEFF1502-4982-4158-8AF3-B495AB715808}">
      <dsp:nvSpPr>
        <dsp:cNvPr id="0" name=""/>
        <dsp:cNvSpPr/>
      </dsp:nvSpPr>
      <dsp:spPr>
        <a:xfrm rot="5400000">
          <a:off x="-173545" y="1185747"/>
          <a:ext cx="1156971" cy="8098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J0 +1</a:t>
          </a:r>
        </a:p>
      </dsp:txBody>
      <dsp:txXfrm rot="-5400000">
        <a:off x="2" y="1417141"/>
        <a:ext cx="809879" cy="347092"/>
      </dsp:txXfrm>
    </dsp:sp>
    <dsp:sp modelId="{362FD0B2-788D-4462-A21E-207EC1EA0C6D}">
      <dsp:nvSpPr>
        <dsp:cNvPr id="0" name=""/>
        <dsp:cNvSpPr/>
      </dsp:nvSpPr>
      <dsp:spPr>
        <a:xfrm rot="5400000">
          <a:off x="3989886" y="-2167804"/>
          <a:ext cx="752031" cy="7112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fr-FR" sz="900" kern="1200" dirty="0"/>
            <a:t>Le client a confirmé que le compte d’un de ces collaborateurs a été compromis mais indique que tout est sous contrôle sans donner plus d’informations</a:t>
          </a:r>
        </a:p>
        <a:p>
          <a:pPr marL="57150" lvl="1" indent="-57150" algn="l" defTabSz="400050">
            <a:lnSpc>
              <a:spcPct val="90000"/>
            </a:lnSpc>
            <a:spcBef>
              <a:spcPct val="0"/>
            </a:spcBef>
            <a:spcAft>
              <a:spcPct val="15000"/>
            </a:spcAft>
            <a:buChar char="•"/>
          </a:pPr>
          <a:r>
            <a:rPr lang="fr-FR" sz="900" kern="1200" dirty="0"/>
            <a:t>Je recommande de ne pas supprimer le blocage tant que nous n’avons pas de détails</a:t>
          </a:r>
        </a:p>
        <a:p>
          <a:pPr marL="57150" lvl="1" indent="-57150" algn="l" defTabSz="400050">
            <a:lnSpc>
              <a:spcPct val="90000"/>
            </a:lnSpc>
            <a:spcBef>
              <a:spcPct val="0"/>
            </a:spcBef>
            <a:spcAft>
              <a:spcPct val="15000"/>
            </a:spcAft>
            <a:buChar char="•"/>
          </a:pPr>
          <a:r>
            <a:rPr lang="fr-FR" sz="900" kern="1200" dirty="0"/>
            <a:t>Les réponses fournies par le service informatique du client sont insuffisantes (contradiction dans les réponses mesures insuffisantes)</a:t>
          </a:r>
        </a:p>
      </dsp:txBody>
      <dsp:txXfrm rot="-5400000">
        <a:off x="809880" y="1048913"/>
        <a:ext cx="7075334" cy="678609"/>
      </dsp:txXfrm>
    </dsp:sp>
    <dsp:sp modelId="{5CE4D4A0-94AC-4CB6-95F0-F2AAC72B2A86}">
      <dsp:nvSpPr>
        <dsp:cNvPr id="0" name=""/>
        <dsp:cNvSpPr/>
      </dsp:nvSpPr>
      <dsp:spPr>
        <a:xfrm rot="5400000">
          <a:off x="-173545" y="2194819"/>
          <a:ext cx="1156971" cy="8098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a:t>
          </a:r>
        </a:p>
      </dsp:txBody>
      <dsp:txXfrm rot="-5400000">
        <a:off x="2" y="2426213"/>
        <a:ext cx="809879" cy="347092"/>
      </dsp:txXfrm>
    </dsp:sp>
    <dsp:sp modelId="{3CAB05EA-3999-4FF7-945B-63EC63A0385E}">
      <dsp:nvSpPr>
        <dsp:cNvPr id="0" name=""/>
        <dsp:cNvSpPr/>
      </dsp:nvSpPr>
      <dsp:spPr>
        <a:xfrm rot="5400000">
          <a:off x="3989886" y="-1158733"/>
          <a:ext cx="752031" cy="7112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fr-FR" sz="900" kern="1200" dirty="0"/>
            <a:t>Toujours pas de réponse malgré les relances</a:t>
          </a:r>
        </a:p>
      </dsp:txBody>
      <dsp:txXfrm rot="-5400000">
        <a:off x="809880" y="2057984"/>
        <a:ext cx="7075334" cy="678609"/>
      </dsp:txXfrm>
    </dsp:sp>
    <dsp:sp modelId="{FB01FA21-2F1E-4543-A3AE-BCAA0EB185A8}">
      <dsp:nvSpPr>
        <dsp:cNvPr id="0" name=""/>
        <dsp:cNvSpPr/>
      </dsp:nvSpPr>
      <dsp:spPr>
        <a:xfrm rot="5400000">
          <a:off x="-173545" y="3203890"/>
          <a:ext cx="1156971" cy="80987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J0 + 1mois</a:t>
          </a:r>
        </a:p>
      </dsp:txBody>
      <dsp:txXfrm rot="-5400000">
        <a:off x="2" y="3435284"/>
        <a:ext cx="809879" cy="347092"/>
      </dsp:txXfrm>
    </dsp:sp>
    <dsp:sp modelId="{C9984C7C-E577-477C-874F-6B61252136D3}">
      <dsp:nvSpPr>
        <dsp:cNvPr id="0" name=""/>
        <dsp:cNvSpPr/>
      </dsp:nvSpPr>
      <dsp:spPr>
        <a:xfrm rot="5400000">
          <a:off x="3989886" y="-149662"/>
          <a:ext cx="752031" cy="711204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Char char="•"/>
          </a:pPr>
          <a:r>
            <a:rPr lang="fr-FR" sz="900" kern="1200" dirty="0"/>
            <a:t>Après plusieurs relances + un appel du service client directement au client ayant subit l’attaque nous recevons les réponses.</a:t>
          </a:r>
        </a:p>
        <a:p>
          <a:pPr marL="57150" lvl="1" indent="-57150" algn="l" defTabSz="400050">
            <a:lnSpc>
              <a:spcPct val="90000"/>
            </a:lnSpc>
            <a:spcBef>
              <a:spcPct val="0"/>
            </a:spcBef>
            <a:spcAft>
              <a:spcPct val="15000"/>
            </a:spcAft>
            <a:buChar char="•"/>
          </a:pPr>
          <a:r>
            <a:rPr lang="fr-FR" sz="900" kern="1200" dirty="0"/>
            <a:t>Je recommande au service client d’avoir une réunion avec le client pour lui expliquer pourquoi les réponses qui étaient fournies au départ n’étaient pas satisfaisantes et pourquoi nous avons bloqué tous les emails.</a:t>
          </a:r>
        </a:p>
      </dsp:txBody>
      <dsp:txXfrm rot="-5400000">
        <a:off x="809880" y="3067055"/>
        <a:ext cx="7075334" cy="6786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BEF9A-DC28-4A5C-B7A9-9DB902F4792E}">
      <dsp:nvSpPr>
        <dsp:cNvPr id="0" name=""/>
        <dsp:cNvSpPr/>
      </dsp:nvSpPr>
      <dsp:spPr>
        <a:xfrm rot="5400000">
          <a:off x="-136291" y="140224"/>
          <a:ext cx="908610" cy="6360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J0 (vendredi soir)</a:t>
          </a:r>
        </a:p>
      </dsp:txBody>
      <dsp:txXfrm rot="-5400000">
        <a:off x="1" y="321947"/>
        <a:ext cx="636027" cy="272583"/>
      </dsp:txXfrm>
    </dsp:sp>
    <dsp:sp modelId="{0D90A525-0FE9-45FD-B889-287FD96CED83}">
      <dsp:nvSpPr>
        <dsp:cNvPr id="0" name=""/>
        <dsp:cNvSpPr/>
      </dsp:nvSpPr>
      <dsp:spPr>
        <a:xfrm rot="5400000">
          <a:off x="3983677" y="-3343717"/>
          <a:ext cx="590596" cy="72858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Déclenchement de la cyberattaque</a:t>
          </a:r>
        </a:p>
        <a:p>
          <a:pPr marL="57150" lvl="1" indent="-57150" algn="l" defTabSz="355600">
            <a:lnSpc>
              <a:spcPct val="90000"/>
            </a:lnSpc>
            <a:spcBef>
              <a:spcPct val="0"/>
            </a:spcBef>
            <a:spcAft>
              <a:spcPct val="15000"/>
            </a:spcAft>
            <a:buChar char="•"/>
          </a:pPr>
          <a:r>
            <a:rPr lang="fr-FR" sz="800" kern="1200" dirty="0"/>
            <a:t>Détection et coupure de toutes les connexions internet pour éviter la propagation</a:t>
          </a:r>
        </a:p>
        <a:p>
          <a:pPr marL="57150" lvl="1" indent="-57150" algn="l" defTabSz="355600">
            <a:lnSpc>
              <a:spcPct val="90000"/>
            </a:lnSpc>
            <a:spcBef>
              <a:spcPct val="0"/>
            </a:spcBef>
            <a:spcAft>
              <a:spcPct val="15000"/>
            </a:spcAft>
            <a:buChar char="•"/>
          </a:pPr>
          <a:r>
            <a:rPr lang="fr-FR" sz="800" kern="1200" dirty="0"/>
            <a:t>L’entreprise est à l’arrêt</a:t>
          </a:r>
        </a:p>
      </dsp:txBody>
      <dsp:txXfrm rot="-5400000">
        <a:off x="636027" y="32764"/>
        <a:ext cx="7257066" cy="532934"/>
      </dsp:txXfrm>
    </dsp:sp>
    <dsp:sp modelId="{AEFF1502-4982-4158-8AF3-B495AB715808}">
      <dsp:nvSpPr>
        <dsp:cNvPr id="0" name=""/>
        <dsp:cNvSpPr/>
      </dsp:nvSpPr>
      <dsp:spPr>
        <a:xfrm rot="5400000">
          <a:off x="-136291" y="932684"/>
          <a:ext cx="908610" cy="6360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J0 +1</a:t>
          </a:r>
        </a:p>
      </dsp:txBody>
      <dsp:txXfrm rot="-5400000">
        <a:off x="1" y="1114407"/>
        <a:ext cx="636027" cy="272583"/>
      </dsp:txXfrm>
    </dsp:sp>
    <dsp:sp modelId="{362FD0B2-788D-4462-A21E-207EC1EA0C6D}">
      <dsp:nvSpPr>
        <dsp:cNvPr id="0" name=""/>
        <dsp:cNvSpPr/>
      </dsp:nvSpPr>
      <dsp:spPr>
        <a:xfrm rot="5400000">
          <a:off x="3983677" y="-2551257"/>
          <a:ext cx="590596" cy="7285897"/>
        </a:xfrm>
        <a:prstGeom prst="round2SameRect">
          <a:avLst/>
        </a:prstGeom>
        <a:solidFill>
          <a:srgbClr val="FFFFFF">
            <a:alpha val="90000"/>
            <a:hueOff val="0"/>
            <a:satOff val="0"/>
            <a:lumOff val="0"/>
            <a:alphaOff val="0"/>
          </a:srgbClr>
        </a:solidFill>
        <a:ln w="25400" cap="flat" cmpd="sng" algn="ctr">
          <a:solidFill>
            <a:srgbClr val="4285F4">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2672" tIns="3810" rIns="3810" bIns="3810" numCol="1" spcCol="1270" anchor="ctr" anchorCtr="0">
          <a:noAutofit/>
        </a:bodyPr>
        <a:lstStyle/>
        <a:p>
          <a:pPr marL="57150" lvl="1" indent="-57150" algn="l" defTabSz="48895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Entreprise</a:t>
          </a:r>
          <a:r>
            <a:rPr lang="fr-FR" sz="1400" kern="1200" dirty="0">
              <a:solidFill>
                <a:srgbClr val="000000">
                  <a:hueOff val="0"/>
                  <a:satOff val="0"/>
                  <a:lumOff val="0"/>
                  <a:alphaOff val="0"/>
                </a:srgbClr>
              </a:solidFill>
              <a:latin typeface="Arial"/>
              <a:ea typeface="+mn-ea"/>
              <a:cs typeface="+mn-cs"/>
            </a:rPr>
            <a:t> à l’arrêt</a:t>
          </a:r>
        </a:p>
        <a:p>
          <a:pPr marL="57150" lvl="1" indent="-57150" algn="l" defTabSz="26670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Service de </a:t>
          </a:r>
          <a:r>
            <a:rPr lang="fr-FR" sz="800" kern="1200" dirty="0" err="1">
              <a:solidFill>
                <a:srgbClr val="000000">
                  <a:hueOff val="0"/>
                  <a:satOff val="0"/>
                  <a:lumOff val="0"/>
                  <a:alphaOff val="0"/>
                </a:srgbClr>
              </a:solidFill>
              <a:latin typeface="Arial"/>
              <a:ea typeface="+mn-ea"/>
              <a:cs typeface="+mn-cs"/>
            </a:rPr>
            <a:t>cyberassurance</a:t>
          </a:r>
          <a:r>
            <a:rPr lang="fr-FR" sz="800" kern="1200" dirty="0">
              <a:solidFill>
                <a:srgbClr val="000000">
                  <a:hueOff val="0"/>
                  <a:satOff val="0"/>
                  <a:lumOff val="0"/>
                  <a:alphaOff val="0"/>
                </a:srgbClr>
              </a:solidFill>
              <a:latin typeface="Arial"/>
              <a:ea typeface="+mn-ea"/>
              <a:cs typeface="+mn-cs"/>
            </a:rPr>
            <a:t> mis dans la boucle</a:t>
          </a:r>
        </a:p>
        <a:p>
          <a:pPr marL="57150" lvl="1" indent="-57150" algn="l" defTabSz="266700">
            <a:lnSpc>
              <a:spcPct val="90000"/>
            </a:lnSpc>
            <a:spcBef>
              <a:spcPct val="0"/>
            </a:spcBef>
            <a:spcAft>
              <a:spcPct val="15000"/>
            </a:spcAft>
            <a:buChar char="•"/>
          </a:pPr>
          <a:r>
            <a:rPr lang="fr-FR" sz="800" kern="1200" dirty="0">
              <a:solidFill>
                <a:srgbClr val="000000">
                  <a:hueOff val="0"/>
                  <a:satOff val="0"/>
                  <a:lumOff val="0"/>
                  <a:alphaOff val="0"/>
                </a:srgbClr>
              </a:solidFill>
              <a:latin typeface="Arial"/>
              <a:ea typeface="+mn-ea"/>
              <a:cs typeface="+mn-cs"/>
            </a:rPr>
            <a:t>Je déconseille de travailler avec le service proposé pour les investigations en raison des mauvaises recommandations fournies lors du 1er contact </a:t>
          </a:r>
          <a:r>
            <a:rPr lang="fr-FR" sz="800" kern="1200" dirty="0">
              <a:solidFill>
                <a:srgbClr val="000000">
                  <a:hueOff val="0"/>
                  <a:satOff val="0"/>
                  <a:lumOff val="0"/>
                  <a:alphaOff val="0"/>
                </a:srgbClr>
              </a:solidFill>
              <a:latin typeface="Arial"/>
              <a:ea typeface="+mn-ea"/>
              <a:cs typeface="+mn-cs"/>
              <a:sym typeface="Wingdings" panose="05000000000000000000" pitchFamily="2" charset="2"/>
            </a:rPr>
            <a:t> Nous continuons avec notre fournisseur habituel</a:t>
          </a:r>
          <a:endParaRPr lang="fr-FR" sz="800" kern="1200" dirty="0">
            <a:solidFill>
              <a:srgbClr val="000000">
                <a:hueOff val="0"/>
                <a:satOff val="0"/>
                <a:lumOff val="0"/>
                <a:alphaOff val="0"/>
              </a:srgbClr>
            </a:solidFill>
            <a:latin typeface="Arial"/>
            <a:ea typeface="+mn-ea"/>
            <a:cs typeface="+mn-cs"/>
          </a:endParaRPr>
        </a:p>
      </dsp:txBody>
      <dsp:txXfrm rot="-5400000">
        <a:off x="636027" y="825224"/>
        <a:ext cx="7257066" cy="532934"/>
      </dsp:txXfrm>
    </dsp:sp>
    <dsp:sp modelId="{5CE4D4A0-94AC-4CB6-95F0-F2AAC72B2A86}">
      <dsp:nvSpPr>
        <dsp:cNvPr id="0" name=""/>
        <dsp:cNvSpPr/>
      </dsp:nvSpPr>
      <dsp:spPr>
        <a:xfrm rot="5400000">
          <a:off x="-136291" y="1725144"/>
          <a:ext cx="908610" cy="6360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J+3</a:t>
          </a:r>
        </a:p>
      </dsp:txBody>
      <dsp:txXfrm rot="-5400000">
        <a:off x="1" y="1906867"/>
        <a:ext cx="636027" cy="272583"/>
      </dsp:txXfrm>
    </dsp:sp>
    <dsp:sp modelId="{3CAB05EA-3999-4FF7-945B-63EC63A0385E}">
      <dsp:nvSpPr>
        <dsp:cNvPr id="0" name=""/>
        <dsp:cNvSpPr/>
      </dsp:nvSpPr>
      <dsp:spPr>
        <a:xfrm rot="5400000">
          <a:off x="3983677" y="-1758797"/>
          <a:ext cx="590596" cy="72858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Nous (Directrice communication, RSSI) recommandons la transparence (maîtrisée) dans les communications vis-à-vis des clients, partenaires et autorités</a:t>
          </a:r>
        </a:p>
        <a:p>
          <a:pPr marL="57150" lvl="1" indent="-57150" algn="l" defTabSz="355600">
            <a:lnSpc>
              <a:spcPct val="90000"/>
            </a:lnSpc>
            <a:spcBef>
              <a:spcPct val="0"/>
            </a:spcBef>
            <a:spcAft>
              <a:spcPct val="15000"/>
            </a:spcAft>
            <a:buChar char="•"/>
          </a:pPr>
          <a:r>
            <a:rPr lang="fr-FR" sz="800" kern="1200" dirty="0"/>
            <a:t>Le ransomware est identifié. Nous prévenons officiellement les clients et partenaires et je fais des réunions avec leurs équipes sécurité à la demande pour leur donner quelques informations</a:t>
          </a:r>
        </a:p>
        <a:p>
          <a:pPr marL="57150" lvl="1" indent="-57150" algn="l" defTabSz="266700">
            <a:lnSpc>
              <a:spcPct val="90000"/>
            </a:lnSpc>
            <a:spcBef>
              <a:spcPct val="0"/>
            </a:spcBef>
            <a:spcAft>
              <a:spcPct val="15000"/>
            </a:spcAft>
            <a:buChar char="•"/>
          </a:pPr>
          <a:endParaRPr lang="fr-FR" sz="600" kern="1200" dirty="0"/>
        </a:p>
        <a:p>
          <a:pPr marL="57150" lvl="1" indent="-57150" algn="l" defTabSz="266700">
            <a:lnSpc>
              <a:spcPct val="90000"/>
            </a:lnSpc>
            <a:spcBef>
              <a:spcPct val="0"/>
            </a:spcBef>
            <a:spcAft>
              <a:spcPct val="15000"/>
            </a:spcAft>
            <a:buChar char="•"/>
          </a:pPr>
          <a:endParaRPr lang="fr-FR" sz="600" kern="1200" dirty="0"/>
        </a:p>
      </dsp:txBody>
      <dsp:txXfrm rot="-5400000">
        <a:off x="636027" y="1617684"/>
        <a:ext cx="7257066" cy="532934"/>
      </dsp:txXfrm>
    </dsp:sp>
    <dsp:sp modelId="{FB01FA21-2F1E-4543-A3AE-BCAA0EB185A8}">
      <dsp:nvSpPr>
        <dsp:cNvPr id="0" name=""/>
        <dsp:cNvSpPr/>
      </dsp:nvSpPr>
      <dsp:spPr>
        <a:xfrm rot="5400000">
          <a:off x="-136291" y="2621735"/>
          <a:ext cx="908610" cy="6360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J0 +5 à J+21</a:t>
          </a:r>
        </a:p>
      </dsp:txBody>
      <dsp:txXfrm rot="-5400000">
        <a:off x="1" y="2803458"/>
        <a:ext cx="636027" cy="272583"/>
      </dsp:txXfrm>
    </dsp:sp>
    <dsp:sp modelId="{C9984C7C-E577-477C-874F-6B61252136D3}">
      <dsp:nvSpPr>
        <dsp:cNvPr id="0" name=""/>
        <dsp:cNvSpPr/>
      </dsp:nvSpPr>
      <dsp:spPr>
        <a:xfrm rot="5400000">
          <a:off x="3879546" y="-862206"/>
          <a:ext cx="798859" cy="72858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fr-FR" sz="800" kern="1200" dirty="0"/>
            <a:t>Nous connaissons l’étendue des dégâts. La décision est prise de tout reconstruire pour ne prendre aucun risque</a:t>
          </a:r>
        </a:p>
        <a:p>
          <a:pPr marL="57150" lvl="1" indent="-57150" algn="l" defTabSz="355600">
            <a:lnSpc>
              <a:spcPct val="90000"/>
            </a:lnSpc>
            <a:spcBef>
              <a:spcPct val="0"/>
            </a:spcBef>
            <a:spcAft>
              <a:spcPct val="15000"/>
            </a:spcAft>
            <a:buChar char="•"/>
          </a:pPr>
          <a:r>
            <a:rPr lang="fr-FR" sz="800" kern="1200" dirty="0"/>
            <a:t>En parallèle je continue les échanges avec les autorités et je coordonne la reconstruction avec le responsable exploitation</a:t>
          </a:r>
        </a:p>
        <a:p>
          <a:pPr marL="57150" lvl="1" indent="-57150" algn="l" defTabSz="355600">
            <a:lnSpc>
              <a:spcPct val="90000"/>
            </a:lnSpc>
            <a:spcBef>
              <a:spcPct val="0"/>
            </a:spcBef>
            <a:spcAft>
              <a:spcPct val="15000"/>
            </a:spcAft>
            <a:buChar char="•"/>
          </a:pPr>
          <a:r>
            <a:rPr lang="fr-FR" sz="800" kern="1200" dirty="0"/>
            <a:t>Les cybercriminels publient des informations relatives à l’attaque sur leur site; informations reprises par la presse </a:t>
          </a:r>
          <a:r>
            <a:rPr lang="fr-FR" sz="800" kern="1200" dirty="0">
              <a:sym typeface="Wingdings" panose="05000000000000000000" pitchFamily="2" charset="2"/>
            </a:rPr>
            <a:t> je conseille au DG de ne pas réagir car c’est comme dans un kidnapping, c’est pour mettre la pression pour que l’entreprise paie la rançon</a:t>
          </a:r>
          <a:endParaRPr lang="fr-FR" sz="800" kern="1200" dirty="0"/>
        </a:p>
        <a:p>
          <a:pPr marL="57150" lvl="1" indent="-57150" algn="l" defTabSz="355600">
            <a:lnSpc>
              <a:spcPct val="90000"/>
            </a:lnSpc>
            <a:spcBef>
              <a:spcPct val="0"/>
            </a:spcBef>
            <a:spcAft>
              <a:spcPct val="15000"/>
            </a:spcAft>
            <a:buChar char="•"/>
          </a:pPr>
          <a:r>
            <a:rPr lang="fr-FR" sz="800" kern="1200" dirty="0"/>
            <a:t>Une fois les services critiques opérationnels, il nous faut convaincre les partenaires et clients de rétablir les connexions</a:t>
          </a:r>
        </a:p>
        <a:p>
          <a:pPr marL="57150" lvl="1" indent="-57150" algn="l" defTabSz="355600">
            <a:lnSpc>
              <a:spcPct val="90000"/>
            </a:lnSpc>
            <a:spcBef>
              <a:spcPct val="0"/>
            </a:spcBef>
            <a:spcAft>
              <a:spcPct val="15000"/>
            </a:spcAft>
            <a:buChar char="•"/>
          </a:pPr>
          <a:r>
            <a:rPr lang="fr-FR" sz="800" kern="1200" dirty="0"/>
            <a:t>Des messages d’informations sont régulièrement mis en ligne sur le site de l’entreprise</a:t>
          </a:r>
        </a:p>
      </dsp:txBody>
      <dsp:txXfrm rot="-5400000">
        <a:off x="636028" y="2420309"/>
        <a:ext cx="7246900" cy="720865"/>
      </dsp:txXfrm>
    </dsp:sp>
    <dsp:sp modelId="{42903C6D-F35B-4288-BDD9-31AE9F475752}">
      <dsp:nvSpPr>
        <dsp:cNvPr id="0" name=""/>
        <dsp:cNvSpPr/>
      </dsp:nvSpPr>
      <dsp:spPr>
        <a:xfrm rot="5400000">
          <a:off x="-136291" y="3414194"/>
          <a:ext cx="908610" cy="63602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kern="1200" dirty="0"/>
            <a:t>…</a:t>
          </a:r>
        </a:p>
      </dsp:txBody>
      <dsp:txXfrm rot="-5400000">
        <a:off x="1" y="3595917"/>
        <a:ext cx="636027" cy="272583"/>
      </dsp:txXfrm>
    </dsp:sp>
    <dsp:sp modelId="{2F0D09AA-D58A-4329-9E9F-CD4391B6A186}">
      <dsp:nvSpPr>
        <dsp:cNvPr id="0" name=""/>
        <dsp:cNvSpPr/>
      </dsp:nvSpPr>
      <dsp:spPr>
        <a:xfrm rot="5400000">
          <a:off x="3983677" y="-69747"/>
          <a:ext cx="590596" cy="728589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fr-FR" sz="1050" kern="1200" dirty="0"/>
            <a:t>Les équipes continuent de reconstruire les autres services + reconstruire les ordinateurs</a:t>
          </a:r>
        </a:p>
        <a:p>
          <a:pPr marL="57150" lvl="1" indent="-57150" algn="l" defTabSz="466725">
            <a:lnSpc>
              <a:spcPct val="90000"/>
            </a:lnSpc>
            <a:spcBef>
              <a:spcPct val="0"/>
            </a:spcBef>
            <a:spcAft>
              <a:spcPct val="15000"/>
            </a:spcAft>
            <a:buChar char="•"/>
          </a:pPr>
          <a:r>
            <a:rPr lang="fr-FR" sz="1050" kern="1200" dirty="0"/>
            <a:t>En parallèle, les échanges avec le </a:t>
          </a:r>
          <a:r>
            <a:rPr lang="fr-FR" sz="1050" kern="1200" dirty="0" err="1"/>
            <a:t>cyberassureur</a:t>
          </a:r>
          <a:r>
            <a:rPr lang="fr-FR" sz="1050" kern="1200" dirty="0"/>
            <a:t> commencent pour l’évaluation de la perte d’exploitation et de l’efficacité des actions réalisées pour estimer le montant du remboursement</a:t>
          </a:r>
        </a:p>
      </dsp:txBody>
      <dsp:txXfrm rot="-5400000">
        <a:off x="636027" y="3306734"/>
        <a:ext cx="7257066" cy="5329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E3CBE7-E00B-4B50-8BEC-A1F395799A11}">
      <dsp:nvSpPr>
        <dsp:cNvPr id="0" name=""/>
        <dsp:cNvSpPr/>
      </dsp:nvSpPr>
      <dsp:spPr>
        <a:xfrm>
          <a:off x="451540" y="208469"/>
          <a:ext cx="782816" cy="782856"/>
        </a:xfrm>
        <a:prstGeom prst="circularArrow">
          <a:avLst>
            <a:gd name="adj1" fmla="val 10980"/>
            <a:gd name="adj2" fmla="val 1142322"/>
            <a:gd name="adj3" fmla="val 4500000"/>
            <a:gd name="adj4" fmla="val 10800000"/>
            <a:gd name="adj5" fmla="val 125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C67E6EF-EDD5-43A0-B2C2-004697EF574A}">
      <dsp:nvSpPr>
        <dsp:cNvPr id="0" name=""/>
        <dsp:cNvSpPr/>
      </dsp:nvSpPr>
      <dsp:spPr>
        <a:xfrm>
          <a:off x="624373" y="491995"/>
          <a:ext cx="436856" cy="21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ysClr val="windowText" lastClr="000000">
                  <a:hueOff val="0"/>
                  <a:satOff val="0"/>
                  <a:lumOff val="0"/>
                  <a:alphaOff val="0"/>
                </a:sysClr>
              </a:solidFill>
              <a:latin typeface="Calibri"/>
              <a:ea typeface="+mn-ea"/>
              <a:cs typeface="+mn-cs"/>
            </a:rPr>
            <a:t>1</a:t>
          </a:r>
        </a:p>
      </dsp:txBody>
      <dsp:txXfrm>
        <a:off x="624373" y="491995"/>
        <a:ext cx="436856" cy="218330"/>
      </dsp:txXfrm>
    </dsp:sp>
    <dsp:sp modelId="{B0573757-D5E7-4BCF-8FA9-F155E339881E}">
      <dsp:nvSpPr>
        <dsp:cNvPr id="0" name=""/>
        <dsp:cNvSpPr/>
      </dsp:nvSpPr>
      <dsp:spPr>
        <a:xfrm>
          <a:off x="234066" y="658270"/>
          <a:ext cx="782816" cy="782856"/>
        </a:xfrm>
        <a:prstGeom prst="leftCircularArrow">
          <a:avLst>
            <a:gd name="adj1" fmla="val 10980"/>
            <a:gd name="adj2" fmla="val 1142322"/>
            <a:gd name="adj3" fmla="val 6300000"/>
            <a:gd name="adj4" fmla="val 18900000"/>
            <a:gd name="adj5" fmla="val 125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66365B3-67EA-46A8-8CD0-A43B8D93B004}">
      <dsp:nvSpPr>
        <dsp:cNvPr id="0" name=""/>
        <dsp:cNvSpPr/>
      </dsp:nvSpPr>
      <dsp:spPr>
        <a:xfrm>
          <a:off x="406019" y="942807"/>
          <a:ext cx="436856" cy="21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ysClr val="windowText" lastClr="000000">
                  <a:hueOff val="0"/>
                  <a:satOff val="0"/>
                  <a:lumOff val="0"/>
                  <a:alphaOff val="0"/>
                </a:sysClr>
              </a:solidFill>
              <a:latin typeface="Calibri"/>
              <a:ea typeface="+mn-ea"/>
              <a:cs typeface="+mn-cs"/>
            </a:rPr>
            <a:t>2</a:t>
          </a:r>
        </a:p>
      </dsp:txBody>
      <dsp:txXfrm>
        <a:off x="406019" y="942807"/>
        <a:ext cx="436856" cy="218330"/>
      </dsp:txXfrm>
    </dsp:sp>
    <dsp:sp modelId="{327183D2-FCCC-4109-870D-9D35C3CFE511}">
      <dsp:nvSpPr>
        <dsp:cNvPr id="0" name=""/>
        <dsp:cNvSpPr/>
      </dsp:nvSpPr>
      <dsp:spPr>
        <a:xfrm>
          <a:off x="451540" y="1110092"/>
          <a:ext cx="782816" cy="782856"/>
        </a:xfrm>
        <a:prstGeom prst="circularArrow">
          <a:avLst>
            <a:gd name="adj1" fmla="val 10980"/>
            <a:gd name="adj2" fmla="val 1142322"/>
            <a:gd name="adj3" fmla="val 4500000"/>
            <a:gd name="adj4" fmla="val 13500000"/>
            <a:gd name="adj5" fmla="val 125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84F7B62-B938-4431-9BD9-EF14FE7FB868}">
      <dsp:nvSpPr>
        <dsp:cNvPr id="0" name=""/>
        <dsp:cNvSpPr/>
      </dsp:nvSpPr>
      <dsp:spPr>
        <a:xfrm>
          <a:off x="624373" y="1393366"/>
          <a:ext cx="436856" cy="21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ysClr val="windowText" lastClr="000000">
                  <a:hueOff val="0"/>
                  <a:satOff val="0"/>
                  <a:lumOff val="0"/>
                  <a:alphaOff val="0"/>
                </a:sysClr>
              </a:solidFill>
              <a:latin typeface="Calibri"/>
              <a:ea typeface="+mn-ea"/>
              <a:cs typeface="+mn-cs"/>
            </a:rPr>
            <a:t>3</a:t>
          </a:r>
        </a:p>
      </dsp:txBody>
      <dsp:txXfrm>
        <a:off x="624373" y="1393366"/>
        <a:ext cx="436856" cy="218330"/>
      </dsp:txXfrm>
    </dsp:sp>
    <dsp:sp modelId="{735C3B24-6FE6-414B-BD91-168F7488C9CC}">
      <dsp:nvSpPr>
        <dsp:cNvPr id="0" name=""/>
        <dsp:cNvSpPr/>
      </dsp:nvSpPr>
      <dsp:spPr>
        <a:xfrm>
          <a:off x="234066" y="1560652"/>
          <a:ext cx="782816" cy="782856"/>
        </a:xfrm>
        <a:prstGeom prst="leftCircularArrow">
          <a:avLst>
            <a:gd name="adj1" fmla="val 10980"/>
            <a:gd name="adj2" fmla="val 1142322"/>
            <a:gd name="adj3" fmla="val 6300000"/>
            <a:gd name="adj4" fmla="val 18900000"/>
            <a:gd name="adj5" fmla="val 125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7C30683-9FB0-4E74-BC7A-642C881D3BDB}">
      <dsp:nvSpPr>
        <dsp:cNvPr id="0" name=""/>
        <dsp:cNvSpPr/>
      </dsp:nvSpPr>
      <dsp:spPr>
        <a:xfrm>
          <a:off x="406019" y="1844178"/>
          <a:ext cx="436856" cy="21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ysClr val="windowText" lastClr="000000">
                  <a:hueOff val="0"/>
                  <a:satOff val="0"/>
                  <a:lumOff val="0"/>
                  <a:alphaOff val="0"/>
                </a:sysClr>
              </a:solidFill>
              <a:latin typeface="Calibri"/>
              <a:ea typeface="+mn-ea"/>
              <a:cs typeface="+mn-cs"/>
            </a:rPr>
            <a:t>4</a:t>
          </a:r>
        </a:p>
      </dsp:txBody>
      <dsp:txXfrm>
        <a:off x="406019" y="1844178"/>
        <a:ext cx="436856" cy="218330"/>
      </dsp:txXfrm>
    </dsp:sp>
    <dsp:sp modelId="{EAA75D26-DDAB-427B-B221-0AC056D3C91C}">
      <dsp:nvSpPr>
        <dsp:cNvPr id="0" name=""/>
        <dsp:cNvSpPr/>
      </dsp:nvSpPr>
      <dsp:spPr>
        <a:xfrm>
          <a:off x="507193" y="2062509"/>
          <a:ext cx="672538" cy="672932"/>
        </a:xfrm>
        <a:prstGeom prst="blockArc">
          <a:avLst>
            <a:gd name="adj1" fmla="val 13500000"/>
            <a:gd name="adj2" fmla="val 10800000"/>
            <a:gd name="adj3" fmla="val 1274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C59C50D-AA00-4DA3-8EAA-564AF7189017}">
      <dsp:nvSpPr>
        <dsp:cNvPr id="0" name=""/>
        <dsp:cNvSpPr/>
      </dsp:nvSpPr>
      <dsp:spPr>
        <a:xfrm>
          <a:off x="624373" y="2294990"/>
          <a:ext cx="436856" cy="218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ysClr val="windowText" lastClr="000000">
                  <a:hueOff val="0"/>
                  <a:satOff val="0"/>
                  <a:lumOff val="0"/>
                  <a:alphaOff val="0"/>
                </a:sysClr>
              </a:solidFill>
              <a:latin typeface="Calibri"/>
              <a:ea typeface="+mn-ea"/>
              <a:cs typeface="+mn-cs"/>
            </a:rPr>
            <a:t>5</a:t>
          </a:r>
        </a:p>
      </dsp:txBody>
      <dsp:txXfrm>
        <a:off x="624373" y="2294990"/>
        <a:ext cx="436856" cy="2183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73B60-A5D3-4D5F-94BA-C91D3994DE48}">
      <dsp:nvSpPr>
        <dsp:cNvPr id="0" name=""/>
        <dsp:cNvSpPr/>
      </dsp:nvSpPr>
      <dsp:spPr>
        <a:xfrm>
          <a:off x="254716" y="0"/>
          <a:ext cx="3529634" cy="3529634"/>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55732-3E86-4923-844F-DBB1B01F22D3}">
      <dsp:nvSpPr>
        <dsp:cNvPr id="0" name=""/>
        <dsp:cNvSpPr/>
      </dsp:nvSpPr>
      <dsp:spPr>
        <a:xfrm>
          <a:off x="590032" y="335315"/>
          <a:ext cx="1376557" cy="137655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Protéger les informations et services critiques</a:t>
          </a:r>
          <a:endParaRPr lang="en-US" sz="1300" kern="1200" dirty="0"/>
        </a:p>
      </dsp:txBody>
      <dsp:txXfrm>
        <a:off x="657230" y="402513"/>
        <a:ext cx="1242161" cy="1242161"/>
      </dsp:txXfrm>
    </dsp:sp>
    <dsp:sp modelId="{E99AB2C8-9882-4B84-A334-5357CB657004}">
      <dsp:nvSpPr>
        <dsp:cNvPr id="0" name=""/>
        <dsp:cNvSpPr/>
      </dsp:nvSpPr>
      <dsp:spPr>
        <a:xfrm>
          <a:off x="2072478" y="335315"/>
          <a:ext cx="1376557" cy="1376557"/>
        </a:xfrm>
        <a:prstGeom prst="roundRect">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Se préserver des attaques (ransomware, fraude au président, …)</a:t>
          </a:r>
          <a:endParaRPr lang="en-US" sz="1300" kern="1200" dirty="0"/>
        </a:p>
      </dsp:txBody>
      <dsp:txXfrm>
        <a:off x="2139676" y="402513"/>
        <a:ext cx="1242161" cy="1242161"/>
      </dsp:txXfrm>
    </dsp:sp>
    <dsp:sp modelId="{8141D185-40CA-458A-B0E5-3199022C2450}">
      <dsp:nvSpPr>
        <dsp:cNvPr id="0" name=""/>
        <dsp:cNvSpPr/>
      </dsp:nvSpPr>
      <dsp:spPr>
        <a:xfrm>
          <a:off x="590032" y="1817761"/>
          <a:ext cx="1376557" cy="1376557"/>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Répondre aux exigences des clients</a:t>
          </a:r>
          <a:endParaRPr lang="en-US" sz="1300" kern="1200" dirty="0"/>
        </a:p>
      </dsp:txBody>
      <dsp:txXfrm>
        <a:off x="657230" y="1884959"/>
        <a:ext cx="1242161" cy="1242161"/>
      </dsp:txXfrm>
    </dsp:sp>
    <dsp:sp modelId="{83A9F2A3-87A1-44ED-8B27-A6B90B692092}">
      <dsp:nvSpPr>
        <dsp:cNvPr id="0" name=""/>
        <dsp:cNvSpPr/>
      </dsp:nvSpPr>
      <dsp:spPr>
        <a:xfrm>
          <a:off x="2072478" y="1817761"/>
          <a:ext cx="1376557" cy="1376557"/>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fr-FR" sz="1300" kern="1200" dirty="0"/>
            <a:t>Répondre aux obligations légales et réglementaires</a:t>
          </a:r>
          <a:endParaRPr lang="en-US" sz="1300" kern="1200" dirty="0"/>
        </a:p>
      </dsp:txBody>
      <dsp:txXfrm>
        <a:off x="2139676" y="1884959"/>
        <a:ext cx="1242161" cy="1242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7F559-26A1-4159-971C-592072953440}">
      <dsp:nvSpPr>
        <dsp:cNvPr id="0" name=""/>
        <dsp:cNvSpPr/>
      </dsp:nvSpPr>
      <dsp:spPr>
        <a:xfrm>
          <a:off x="2355777" y="2270"/>
          <a:ext cx="1140030" cy="7410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Identifier</a:t>
          </a:r>
        </a:p>
      </dsp:txBody>
      <dsp:txXfrm>
        <a:off x="2391951" y="38444"/>
        <a:ext cx="1067682" cy="668671"/>
      </dsp:txXfrm>
    </dsp:sp>
    <dsp:sp modelId="{BC745094-6934-47E6-B2DB-95E2A11C9AA1}">
      <dsp:nvSpPr>
        <dsp:cNvPr id="0" name=""/>
        <dsp:cNvSpPr/>
      </dsp:nvSpPr>
      <dsp:spPr>
        <a:xfrm>
          <a:off x="1444875" y="372780"/>
          <a:ext cx="2961834" cy="2961834"/>
        </a:xfrm>
        <a:custGeom>
          <a:avLst/>
          <a:gdLst/>
          <a:ahLst/>
          <a:cxnLst/>
          <a:rect l="0" t="0" r="0" b="0"/>
          <a:pathLst>
            <a:path>
              <a:moveTo>
                <a:pt x="2203765" y="188397"/>
              </a:moveTo>
              <a:arcTo wR="1480917" hR="1480917" stAng="17952979" swAng="12122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BF11BF8-BD6F-4892-B032-FFDB1C675F27}">
      <dsp:nvSpPr>
        <dsp:cNvPr id="0" name=""/>
        <dsp:cNvSpPr/>
      </dsp:nvSpPr>
      <dsp:spPr>
        <a:xfrm>
          <a:off x="3764213" y="1025559"/>
          <a:ext cx="1140030" cy="7410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Protéger</a:t>
          </a:r>
        </a:p>
      </dsp:txBody>
      <dsp:txXfrm>
        <a:off x="3800387" y="1061733"/>
        <a:ext cx="1067682" cy="668671"/>
      </dsp:txXfrm>
    </dsp:sp>
    <dsp:sp modelId="{A076A612-A525-45A2-A934-F57099B545AF}">
      <dsp:nvSpPr>
        <dsp:cNvPr id="0" name=""/>
        <dsp:cNvSpPr/>
      </dsp:nvSpPr>
      <dsp:spPr>
        <a:xfrm>
          <a:off x="1444875" y="372780"/>
          <a:ext cx="2961834" cy="2961834"/>
        </a:xfrm>
        <a:custGeom>
          <a:avLst/>
          <a:gdLst/>
          <a:ahLst/>
          <a:cxnLst/>
          <a:rect l="0" t="0" r="0" b="0"/>
          <a:pathLst>
            <a:path>
              <a:moveTo>
                <a:pt x="2958289" y="1583328"/>
              </a:moveTo>
              <a:arcTo wR="1480917" hR="1480917" stAng="21837924" swAng="136028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8157202-9A6E-4AC5-909B-1CAE0EC5610E}">
      <dsp:nvSpPr>
        <dsp:cNvPr id="0" name=""/>
        <dsp:cNvSpPr/>
      </dsp:nvSpPr>
      <dsp:spPr>
        <a:xfrm>
          <a:off x="3226238" y="2681275"/>
          <a:ext cx="1140030" cy="7410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Détecter</a:t>
          </a:r>
        </a:p>
      </dsp:txBody>
      <dsp:txXfrm>
        <a:off x="3262412" y="2717449"/>
        <a:ext cx="1067682" cy="668671"/>
      </dsp:txXfrm>
    </dsp:sp>
    <dsp:sp modelId="{F54A8A1F-90D2-413B-A8B1-7202D488C977}">
      <dsp:nvSpPr>
        <dsp:cNvPr id="0" name=""/>
        <dsp:cNvSpPr/>
      </dsp:nvSpPr>
      <dsp:spPr>
        <a:xfrm>
          <a:off x="1444875" y="372780"/>
          <a:ext cx="2961834" cy="2961834"/>
        </a:xfrm>
        <a:custGeom>
          <a:avLst/>
          <a:gdLst/>
          <a:ahLst/>
          <a:cxnLst/>
          <a:rect l="0" t="0" r="0" b="0"/>
          <a:pathLst>
            <a:path>
              <a:moveTo>
                <a:pt x="1662824" y="2950620"/>
              </a:moveTo>
              <a:arcTo wR="1480917" hR="1480917" stAng="4976658" swAng="84668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B126194-6F55-47A2-A55B-CFA093CEA9C9}">
      <dsp:nvSpPr>
        <dsp:cNvPr id="0" name=""/>
        <dsp:cNvSpPr/>
      </dsp:nvSpPr>
      <dsp:spPr>
        <a:xfrm>
          <a:off x="1485315" y="2681275"/>
          <a:ext cx="1140030" cy="7410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Répondre</a:t>
          </a:r>
        </a:p>
      </dsp:txBody>
      <dsp:txXfrm>
        <a:off x="1521489" y="2717449"/>
        <a:ext cx="1067682" cy="668671"/>
      </dsp:txXfrm>
    </dsp:sp>
    <dsp:sp modelId="{4B2629BC-1EC5-424C-9E5F-2C2865C6947F}">
      <dsp:nvSpPr>
        <dsp:cNvPr id="0" name=""/>
        <dsp:cNvSpPr/>
      </dsp:nvSpPr>
      <dsp:spPr>
        <a:xfrm>
          <a:off x="1444875" y="372780"/>
          <a:ext cx="2961834" cy="2961834"/>
        </a:xfrm>
        <a:custGeom>
          <a:avLst/>
          <a:gdLst/>
          <a:ahLst/>
          <a:cxnLst/>
          <a:rect l="0" t="0" r="0" b="0"/>
          <a:pathLst>
            <a:path>
              <a:moveTo>
                <a:pt x="157175" y="2144862"/>
              </a:moveTo>
              <a:arcTo wR="1480917" hR="1480917" stAng="9201790" swAng="136028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94E4AA8-114B-4301-BA50-DB188C151C12}">
      <dsp:nvSpPr>
        <dsp:cNvPr id="0" name=""/>
        <dsp:cNvSpPr/>
      </dsp:nvSpPr>
      <dsp:spPr>
        <a:xfrm>
          <a:off x="947341" y="1025559"/>
          <a:ext cx="1140030" cy="7410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Recouvrer</a:t>
          </a:r>
        </a:p>
      </dsp:txBody>
      <dsp:txXfrm>
        <a:off x="983515" y="1061733"/>
        <a:ext cx="1067682" cy="668671"/>
      </dsp:txXfrm>
    </dsp:sp>
    <dsp:sp modelId="{27B942FA-1F44-4BB2-8048-1B876004C25E}">
      <dsp:nvSpPr>
        <dsp:cNvPr id="0" name=""/>
        <dsp:cNvSpPr/>
      </dsp:nvSpPr>
      <dsp:spPr>
        <a:xfrm>
          <a:off x="1444875" y="372780"/>
          <a:ext cx="2961834" cy="2961834"/>
        </a:xfrm>
        <a:custGeom>
          <a:avLst/>
          <a:gdLst/>
          <a:ahLst/>
          <a:cxnLst/>
          <a:rect l="0" t="0" r="0" b="0"/>
          <a:pathLst>
            <a:path>
              <a:moveTo>
                <a:pt x="356151" y="517580"/>
              </a:moveTo>
              <a:arcTo wR="1480917" hR="1480917" stAng="13234758" swAng="121226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92069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6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8153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673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7004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8033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8883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42000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70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898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1967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3308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655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11343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129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74570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31825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4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06990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582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77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9145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563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2166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8611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774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2" name="Google Shape;2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354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extLst>
      <p:ext uri="{BB962C8B-B14F-4D97-AF65-F5344CB8AC3E}">
        <p14:creationId xmlns:p14="http://schemas.microsoft.com/office/powerpoint/2010/main" val="879545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position texte">
  <p:cSld name="Disposition texte">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200" y="205985"/>
            <a:ext cx="8229600" cy="857250"/>
          </a:xfrm>
          <a:prstGeom prst="rect">
            <a:avLst/>
          </a:prstGeom>
          <a:noFill/>
          <a:ln>
            <a:noFill/>
          </a:ln>
        </p:spPr>
        <p:txBody>
          <a:bodyPr spcFirstLastPara="1" wrap="square" lIns="0" tIns="52125" rIns="0" bIns="5212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0"/>
          <p:cNvSpPr txBox="1">
            <a:spLocks noGrp="1"/>
          </p:cNvSpPr>
          <p:nvPr>
            <p:ph type="dt" idx="10"/>
          </p:nvPr>
        </p:nvSpPr>
        <p:spPr>
          <a:xfrm>
            <a:off x="457201" y="4733289"/>
            <a:ext cx="2133600" cy="242944"/>
          </a:xfrm>
          <a:prstGeom prst="rect">
            <a:avLst/>
          </a:prstGeom>
          <a:noFill/>
          <a:ln>
            <a:noFill/>
          </a:ln>
        </p:spPr>
        <p:txBody>
          <a:bodyPr spcFirstLastPara="1" wrap="square" lIns="104250" tIns="52125" rIns="104250" bIns="521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0"/>
          <p:cNvSpPr txBox="1">
            <a:spLocks noGrp="1"/>
          </p:cNvSpPr>
          <p:nvPr>
            <p:ph type="ftr" idx="11"/>
          </p:nvPr>
        </p:nvSpPr>
        <p:spPr>
          <a:xfrm>
            <a:off x="3124209" y="4733289"/>
            <a:ext cx="2895600" cy="242944"/>
          </a:xfrm>
          <a:prstGeom prst="rect">
            <a:avLst/>
          </a:prstGeom>
          <a:noFill/>
          <a:ln>
            <a:noFill/>
          </a:ln>
        </p:spPr>
        <p:txBody>
          <a:bodyPr spcFirstLastPara="1" wrap="square" lIns="104250" tIns="52125" rIns="104250" bIns="52125"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0"/>
          <p:cNvSpPr txBox="1">
            <a:spLocks noGrp="1"/>
          </p:cNvSpPr>
          <p:nvPr>
            <p:ph type="sldNum" idx="12"/>
          </p:nvPr>
        </p:nvSpPr>
        <p:spPr>
          <a:xfrm>
            <a:off x="6553201" y="4733289"/>
            <a:ext cx="2133600" cy="242944"/>
          </a:xfrm>
          <a:prstGeom prst="rect">
            <a:avLst/>
          </a:prstGeom>
          <a:noFill/>
          <a:ln>
            <a:noFill/>
          </a:ln>
        </p:spPr>
        <p:txBody>
          <a:bodyPr spcFirstLastPara="1" wrap="square" lIns="104250" tIns="52125" rIns="104250" bIns="52125" anchor="b"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fr-FR"/>
              <a:t>‹N°›</a:t>
            </a:fld>
            <a:endParaRPr/>
          </a:p>
        </p:txBody>
      </p:sp>
      <p:sp>
        <p:nvSpPr>
          <p:cNvPr id="63" name="Google Shape;63;p20"/>
          <p:cNvSpPr txBox="1">
            <a:spLocks noGrp="1"/>
          </p:cNvSpPr>
          <p:nvPr>
            <p:ph type="body" idx="1"/>
          </p:nvPr>
        </p:nvSpPr>
        <p:spPr>
          <a:xfrm>
            <a:off x="456360" y="1201222"/>
            <a:ext cx="8229481" cy="3374219"/>
          </a:xfrm>
          <a:prstGeom prst="rect">
            <a:avLst/>
          </a:prstGeom>
          <a:noFill/>
          <a:ln>
            <a:noFill/>
          </a:ln>
        </p:spPr>
        <p:txBody>
          <a:bodyPr spcFirstLastPara="1" wrap="square" lIns="0" tIns="52125" rIns="0" bIns="52125"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04800" algn="l">
              <a:spcBef>
                <a:spcPts val="240"/>
              </a:spcBef>
              <a:spcAft>
                <a:spcPts val="0"/>
              </a:spcAft>
              <a:buSzPts val="1200"/>
              <a:buChar char="●"/>
              <a:defRPr b="0" i="0">
                <a:latin typeface="Roboto Slab Light"/>
                <a:ea typeface="Roboto Slab Light"/>
                <a:cs typeface="Roboto Slab Light"/>
                <a:sym typeface="Roboto Slab Light"/>
              </a:defRPr>
            </a:lvl3pPr>
            <a:lvl4pPr marL="1828800" lvl="3" indent="-281939" algn="l">
              <a:spcBef>
                <a:spcPts val="210"/>
              </a:spcBef>
              <a:spcAft>
                <a:spcPts val="0"/>
              </a:spcAft>
              <a:buSzPts val="840"/>
              <a:buChar char="◼"/>
              <a:defRPr b="0" i="0">
                <a:latin typeface="Roboto Slab Light"/>
                <a:ea typeface="Roboto Slab Light"/>
                <a:cs typeface="Roboto Slab Light"/>
                <a:sym typeface="Roboto Slab Light"/>
              </a:defRPr>
            </a:lvl4pPr>
            <a:lvl5pPr marL="2286000" lvl="4" indent="-300037" algn="l">
              <a:spcBef>
                <a:spcPts val="180"/>
              </a:spcBef>
              <a:spcAft>
                <a:spcPts val="0"/>
              </a:spcAft>
              <a:buSzPts val="1125"/>
              <a:buChar char="›"/>
              <a:defRPr b="0" i="0">
                <a:latin typeface="Roboto Slab Light"/>
                <a:ea typeface="Roboto Slab Light"/>
                <a:cs typeface="Roboto Slab Light"/>
                <a:sym typeface="Roboto Slab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71158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image" Target="../media/image14.png"/><Relationship Id="rId5" Type="http://schemas.openxmlformats.org/officeDocument/2006/relationships/diagramQuickStyle" Target="../diagrams/quickStyle4.xml"/><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diagramLayout" Target="../diagrams/layout4.xml"/><Relationship Id="rId9" Type="http://schemas.openxmlformats.org/officeDocument/2006/relationships/image" Target="../media/image12.png"/><Relationship Id="rId1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8" Type="http://schemas.openxmlformats.org/officeDocument/2006/relationships/hyperlink" Target="https://www.cnil.fr/fr/principes-cles/guide-de-la-securite-des-donnees-personnelles"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hyperlink" Target="https://eur-lex.europa.eu/legal-content/EN/TXT/?uri=CELEX%3A52020PC0595%5d(https://eur-lex.europa.eu/legal-content/EN/TXT/?uri=CELEX%3A52020PC0595"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ec.europa.eu/info/strategy/priorities-2019-2024/europe-fit-digital-age/european-digital-identity_fr" TargetMode="External"/><Relationship Id="rId5" Type="http://schemas.openxmlformats.org/officeDocument/2006/relationships/hyperlink" Target="https://ec.europa.eu/info/strategy/priorities-2019-2024/europe-fit-digital-age/digital-markets-act-ensuring-fair-and-open-digital-markets_en" TargetMode="External"/><Relationship Id="rId4" Type="http://schemas.openxmlformats.org/officeDocument/2006/relationships/hyperlink" Target="https://ec.europa.eu/info/strategy/priorities-2019-2024/europe-fit-digital-age/digital-services-act-ensuring-safe-and-accountable-online-environment_e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hyperlink" Target="https://cert.ssi.gouv.fr/cti/CERTFR-2022-CTI-002/"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news.sophos.com/fr-fr/2020/11/24/rapport-sur-les-menaces-2021-sophos/" TargetMode="External"/><Relationship Id="rId4" Type="http://schemas.openxmlformats.org/officeDocument/2006/relationships/hyperlink" Target="https://www.verizon.com/business/resources/reports/dbi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5.tiff"/><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4" name="Image 3">
            <a:extLst>
              <a:ext uri="{FF2B5EF4-FFF2-40B4-BE49-F238E27FC236}">
                <a16:creationId xmlns:a16="http://schemas.microsoft.com/office/drawing/2014/main" id="{CD159D04-4C00-8445-AFD7-79692E47EB51}"/>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8589690"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 </a:t>
            </a:r>
            <a:r>
              <a:rPr lang="fr-FR" sz="4400" dirty="0" err="1">
                <a:solidFill>
                  <a:schemeClr val="bg1"/>
                </a:solidFill>
                <a:latin typeface="Roboto Slab Medium"/>
                <a:ea typeface="Roboto Slab Medium"/>
                <a:cs typeface="Roboto Slab Medium"/>
                <a:sym typeface="Roboto Slab Medium"/>
              </a:rPr>
              <a:t>Cybersécurité</a:t>
            </a:r>
            <a:r>
              <a:rPr lang="fr-FR" sz="4400" dirty="0">
                <a:solidFill>
                  <a:schemeClr val="bg1"/>
                </a:solidFill>
                <a:latin typeface="Roboto Slab Medium"/>
                <a:ea typeface="Roboto Slab Medium"/>
                <a:cs typeface="Roboto Slab Medium"/>
                <a:sym typeface="Roboto Slab Medium"/>
              </a:rPr>
              <a:t> : comment gérer mes risques ?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533794"/>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417651"/>
            <a:ext cx="670075" cy="67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30916FBA-F5BA-AF44-BC3C-059202746A2F}"/>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292841"/>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De quoi parle-t-on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507667"/>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2815"/>
            <a:ext cx="670075" cy="670075"/>
          </a:xfrm>
          <a:prstGeom prst="rect">
            <a:avLst/>
          </a:prstGeom>
          <a:noFill/>
          <a:ln>
            <a:noFill/>
          </a:ln>
        </p:spPr>
      </p:pic>
    </p:spTree>
    <p:extLst>
      <p:ext uri="{BB962C8B-B14F-4D97-AF65-F5344CB8AC3E}">
        <p14:creationId xmlns:p14="http://schemas.microsoft.com/office/powerpoint/2010/main" val="2823961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1" y="232913"/>
            <a:ext cx="8229600" cy="457494"/>
          </a:xfrm>
          <a:prstGeom prst="rect">
            <a:avLst/>
          </a:prstGeom>
          <a:noFill/>
          <a:ln>
            <a:noFill/>
          </a:ln>
        </p:spPr>
        <p:txBody>
          <a:bodyPr spcFirstLastPara="1" wrap="square" lIns="0" tIns="52125" rIns="0" bIns="52125" anchor="ctr" anchorCtr="0">
            <a:noAutofit/>
          </a:bodyPr>
          <a:lstStyle/>
          <a:p>
            <a:r>
              <a:rPr lang="fr-FR" sz="1600" dirty="0">
                <a:latin typeface="Roboto Slab Medium" pitchFamily="2" charset="0"/>
                <a:ea typeface="Roboto Slab Medium" pitchFamily="2" charset="0"/>
              </a:rPr>
              <a:t>EXEMPLE D’UNE CYBERATTAQUE : SOUS-TRAITANT D’UN CLIENT DU RETAIL  </a:t>
            </a: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11</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aphicFrame>
        <p:nvGraphicFramePr>
          <p:cNvPr id="2" name="Diagramme 1">
            <a:extLst>
              <a:ext uri="{FF2B5EF4-FFF2-40B4-BE49-F238E27FC236}">
                <a16:creationId xmlns:a16="http://schemas.microsoft.com/office/drawing/2014/main" id="{C5F1010D-3BBF-4703-A3D9-C4432E0F0A86}"/>
              </a:ext>
            </a:extLst>
          </p:cNvPr>
          <p:cNvGraphicFramePr/>
          <p:nvPr>
            <p:extLst>
              <p:ext uri="{D42A27DB-BD31-4B8C-83A1-F6EECF244321}">
                <p14:modId xmlns:p14="http://schemas.microsoft.com/office/powerpoint/2010/main" val="700549086"/>
              </p:ext>
            </p:extLst>
          </p:nvPr>
        </p:nvGraphicFramePr>
        <p:xfrm>
          <a:off x="557841" y="720140"/>
          <a:ext cx="8128960" cy="419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1098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1" y="232913"/>
            <a:ext cx="8229600" cy="457494"/>
          </a:xfrm>
          <a:prstGeom prst="rect">
            <a:avLst/>
          </a:prstGeom>
          <a:noFill/>
          <a:ln>
            <a:noFill/>
          </a:ln>
        </p:spPr>
        <p:txBody>
          <a:bodyPr spcFirstLastPara="1" wrap="square" lIns="0" tIns="52125" rIns="0" bIns="52125" anchor="ctr" anchorCtr="0">
            <a:noAutofit/>
          </a:bodyPr>
          <a:lstStyle/>
          <a:p>
            <a:r>
              <a:rPr lang="fr-FR" sz="1600" dirty="0">
                <a:latin typeface="Roboto Slab Medium" pitchFamily="2" charset="0"/>
                <a:ea typeface="Roboto Slab Medium" pitchFamily="2" charset="0"/>
              </a:rPr>
              <a:t>EXEMPLE D’UNE CYBERATTAQUE : CLIENT D’UN CLIENT DU RETAIL </a:t>
            </a: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12</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aphicFrame>
        <p:nvGraphicFramePr>
          <p:cNvPr id="2" name="Diagramme 1">
            <a:extLst>
              <a:ext uri="{FF2B5EF4-FFF2-40B4-BE49-F238E27FC236}">
                <a16:creationId xmlns:a16="http://schemas.microsoft.com/office/drawing/2014/main" id="{C5F1010D-3BBF-4703-A3D9-C4432E0F0A86}"/>
              </a:ext>
            </a:extLst>
          </p:cNvPr>
          <p:cNvGraphicFramePr/>
          <p:nvPr>
            <p:extLst>
              <p:ext uri="{D42A27DB-BD31-4B8C-83A1-F6EECF244321}">
                <p14:modId xmlns:p14="http://schemas.microsoft.com/office/powerpoint/2010/main" val="665038973"/>
              </p:ext>
            </p:extLst>
          </p:nvPr>
        </p:nvGraphicFramePr>
        <p:xfrm>
          <a:off x="557840" y="720140"/>
          <a:ext cx="7921925" cy="419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3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1" y="232913"/>
            <a:ext cx="8229600" cy="457494"/>
          </a:xfrm>
          <a:prstGeom prst="rect">
            <a:avLst/>
          </a:prstGeom>
          <a:noFill/>
          <a:ln>
            <a:noFill/>
          </a:ln>
        </p:spPr>
        <p:txBody>
          <a:bodyPr spcFirstLastPara="1" wrap="square" lIns="0" tIns="52125" rIns="0" bIns="52125" anchor="ctr" anchorCtr="0">
            <a:noAutofit/>
          </a:bodyPr>
          <a:lstStyle/>
          <a:p>
            <a:r>
              <a:rPr lang="fr-FR" sz="1600" dirty="0">
                <a:latin typeface="Roboto Slab Medium" pitchFamily="2" charset="0"/>
                <a:ea typeface="Roboto Slab Medium" pitchFamily="2" charset="0"/>
              </a:rPr>
              <a:t>EXEMPLE D’UNE CYBERATTAQUE : ENTREPRISE PARALYSÉE PENDANT PLUSIEURS SEMAINES</a:t>
            </a: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13</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aphicFrame>
        <p:nvGraphicFramePr>
          <p:cNvPr id="2" name="Diagramme 1">
            <a:extLst>
              <a:ext uri="{FF2B5EF4-FFF2-40B4-BE49-F238E27FC236}">
                <a16:creationId xmlns:a16="http://schemas.microsoft.com/office/drawing/2014/main" id="{C5F1010D-3BBF-4703-A3D9-C4432E0F0A86}"/>
              </a:ext>
            </a:extLst>
          </p:cNvPr>
          <p:cNvGraphicFramePr/>
          <p:nvPr>
            <p:extLst>
              <p:ext uri="{D42A27DB-BD31-4B8C-83A1-F6EECF244321}">
                <p14:modId xmlns:p14="http://schemas.microsoft.com/office/powerpoint/2010/main" val="3799712263"/>
              </p:ext>
            </p:extLst>
          </p:nvPr>
        </p:nvGraphicFramePr>
        <p:xfrm>
          <a:off x="557840" y="720140"/>
          <a:ext cx="7921925" cy="41904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0548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803006"/>
            <a:ext cx="8229600" cy="242944"/>
          </a:xfrm>
          <a:prstGeom prst="rect">
            <a:avLst/>
          </a:prstGeom>
          <a:noFill/>
          <a:ln>
            <a:noFill/>
          </a:ln>
        </p:spPr>
        <p:txBody>
          <a:bodyPr spcFirstLastPara="1" wrap="square" lIns="0" tIns="52125" rIns="0" bIns="52125" anchor="ctr" anchorCtr="0">
            <a:noAutofit/>
          </a:bodyPr>
          <a:lstStyle/>
          <a:p>
            <a:r>
              <a:rPr lang="fr-FR" sz="2000" dirty="0">
                <a:latin typeface="Roboto Slab Medium" pitchFamily="2" charset="0"/>
                <a:ea typeface="Roboto Slab Medium" pitchFamily="2" charset="0"/>
              </a:rPr>
              <a:t>CYBERSÉCURITÉ = SSI + CYBERDÉFENSE + CYBERCRIMINALITÉ</a:t>
            </a:r>
            <a:r>
              <a:rPr lang="fr-FR" sz="2400" dirty="0">
                <a:latin typeface="Roboto Slab Medium" pitchFamily="2" charset="0"/>
                <a:ea typeface="Roboto Slab Medium" pitchFamily="2" charset="0"/>
              </a:rPr>
              <a:t>*</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14</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pSp>
        <p:nvGrpSpPr>
          <p:cNvPr id="26" name="Groupe 25">
            <a:extLst>
              <a:ext uri="{FF2B5EF4-FFF2-40B4-BE49-F238E27FC236}">
                <a16:creationId xmlns:a16="http://schemas.microsoft.com/office/drawing/2014/main" id="{B331C71F-8DBE-4771-9FBF-FBA35614A91C}"/>
              </a:ext>
            </a:extLst>
          </p:cNvPr>
          <p:cNvGrpSpPr/>
          <p:nvPr/>
        </p:nvGrpSpPr>
        <p:grpSpPr>
          <a:xfrm>
            <a:off x="4105091" y="1243284"/>
            <a:ext cx="5197995" cy="3528526"/>
            <a:chOff x="886246" y="1359629"/>
            <a:chExt cx="8743950" cy="4907201"/>
          </a:xfrm>
        </p:grpSpPr>
        <p:sp>
          <p:nvSpPr>
            <p:cNvPr id="27" name="Espace réservé du contenu 2">
              <a:extLst>
                <a:ext uri="{FF2B5EF4-FFF2-40B4-BE49-F238E27FC236}">
                  <a16:creationId xmlns:a16="http://schemas.microsoft.com/office/drawing/2014/main" id="{04D20E89-4F1B-437D-80C4-8A6215B58F05}"/>
                </a:ext>
              </a:extLst>
            </p:cNvPr>
            <p:cNvSpPr txBox="1">
              <a:spLocks/>
            </p:cNvSpPr>
            <p:nvPr/>
          </p:nvSpPr>
          <p:spPr>
            <a:xfrm>
              <a:off x="1053852" y="1359629"/>
              <a:ext cx="8229600" cy="4608512"/>
            </a:xfrm>
            <a:prstGeom prst="rect">
              <a:avLst/>
            </a:prstGeom>
          </p:spPr>
          <p:txBody>
            <a:bodyPr/>
            <a:lstStyle>
              <a:lvl1pPr marL="457120" indent="-457120" algn="l" defTabSz="1218987" rtl="0" eaLnBrk="1" latinLnBrk="0" hangingPunct="1">
                <a:spcBef>
                  <a:spcPct val="20000"/>
                </a:spcBef>
                <a:buFont typeface="Arial" pitchFamily="34" charset="0"/>
                <a:buChar char="•"/>
                <a:defRPr sz="3600" kern="1200">
                  <a:solidFill>
                    <a:schemeClr val="tx1"/>
                  </a:solidFill>
                  <a:latin typeface="Open Sans"/>
                  <a:ea typeface="+mn-ea"/>
                  <a:cs typeface="+mn-cs"/>
                </a:defRPr>
              </a:lvl1pPr>
              <a:lvl2pPr marL="990427" indent="-380933" algn="l" defTabSz="1218987" rtl="0" eaLnBrk="1" latinLnBrk="0" hangingPunct="1">
                <a:spcBef>
                  <a:spcPct val="20000"/>
                </a:spcBef>
                <a:buFont typeface="Arial" pitchFamily="34" charset="0"/>
                <a:buChar char="–"/>
                <a:defRPr sz="3200" kern="1200">
                  <a:solidFill>
                    <a:schemeClr val="tx1"/>
                  </a:solidFill>
                  <a:latin typeface="Open Sans"/>
                  <a:ea typeface="+mn-ea"/>
                  <a:cs typeface="+mn-cs"/>
                </a:defRPr>
              </a:lvl2pPr>
              <a:lvl3pPr marL="1523733" indent="-304747" algn="l" defTabSz="1218987" rtl="0" eaLnBrk="1" latinLnBrk="0" hangingPunct="1">
                <a:spcBef>
                  <a:spcPct val="20000"/>
                </a:spcBef>
                <a:buFont typeface="Arial" pitchFamily="34" charset="0"/>
                <a:buChar char="•"/>
                <a:defRPr sz="2400" kern="1200">
                  <a:solidFill>
                    <a:schemeClr val="tx1"/>
                  </a:solidFill>
                  <a:latin typeface="Open Sans"/>
                  <a:ea typeface="+mn-ea"/>
                  <a:cs typeface="+mn-cs"/>
                </a:defRPr>
              </a:lvl3pPr>
              <a:lvl4pPr marL="2133227" indent="-304747" algn="l" defTabSz="1218987" rtl="0" eaLnBrk="1" latinLnBrk="0" hangingPunct="1">
                <a:spcBef>
                  <a:spcPct val="20000"/>
                </a:spcBef>
                <a:buFont typeface="Arial" pitchFamily="34" charset="0"/>
                <a:buChar char="–"/>
                <a:defRPr sz="2000" kern="1200">
                  <a:solidFill>
                    <a:schemeClr val="tx1"/>
                  </a:solidFill>
                  <a:latin typeface="Open Sans"/>
                  <a:ea typeface="+mn-ea"/>
                  <a:cs typeface="+mn-cs"/>
                </a:defRPr>
              </a:lvl4pPr>
              <a:lvl5pPr marL="2742720" indent="-304747" algn="l" defTabSz="1218987" rtl="0" eaLnBrk="1" latinLnBrk="0" hangingPunct="1">
                <a:spcBef>
                  <a:spcPct val="20000"/>
                </a:spcBef>
                <a:buFont typeface="Arial" pitchFamily="34" charset="0"/>
                <a:buChar char="»"/>
                <a:defRPr sz="2000" kern="1200">
                  <a:solidFill>
                    <a:schemeClr val="tx1"/>
                  </a:solidFill>
                  <a:latin typeface="Open Sans"/>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fr-FR" altLang="fr-FR" sz="1100" dirty="0"/>
                <a:t>Une majorité des actes de délinquance réalisés sur Internet sont commis par des groupes criminels organisés, professionnels et impliquant de nombreux acteurs</a:t>
              </a:r>
            </a:p>
          </p:txBody>
        </p:sp>
        <p:graphicFrame>
          <p:nvGraphicFramePr>
            <p:cNvPr id="28" name="Diagramme 27">
              <a:extLst>
                <a:ext uri="{FF2B5EF4-FFF2-40B4-BE49-F238E27FC236}">
                  <a16:creationId xmlns:a16="http://schemas.microsoft.com/office/drawing/2014/main" id="{8D078D8D-44A4-436A-89D8-D756AB79EB90}"/>
                </a:ext>
              </a:extLst>
            </p:cNvPr>
            <p:cNvGraphicFramePr/>
            <p:nvPr>
              <p:extLst>
                <p:ext uri="{D42A27DB-BD31-4B8C-83A1-F6EECF244321}">
                  <p14:modId xmlns:p14="http://schemas.microsoft.com/office/powerpoint/2010/main" val="2532576965"/>
                </p:ext>
              </p:extLst>
            </p:nvPr>
          </p:nvGraphicFramePr>
          <p:xfrm>
            <a:off x="886246" y="2172667"/>
            <a:ext cx="2470150" cy="409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9" name="Groupe 21">
              <a:extLst>
                <a:ext uri="{FF2B5EF4-FFF2-40B4-BE49-F238E27FC236}">
                  <a16:creationId xmlns:a16="http://schemas.microsoft.com/office/drawing/2014/main" id="{231E7D09-8069-4586-BC6E-31843CF2014C}"/>
                </a:ext>
              </a:extLst>
            </p:cNvPr>
            <p:cNvGrpSpPr>
              <a:grpSpLocks/>
            </p:cNvGrpSpPr>
            <p:nvPr/>
          </p:nvGrpSpPr>
          <p:grpSpPr bwMode="auto">
            <a:xfrm>
              <a:off x="1554295" y="4790146"/>
              <a:ext cx="734869" cy="351434"/>
              <a:chOff x="1050645" y="2007769"/>
              <a:chExt cx="735105" cy="367388"/>
            </a:xfrm>
          </p:grpSpPr>
          <p:sp>
            <p:nvSpPr>
              <p:cNvPr id="38" name="Rectangle 26">
                <a:extLst>
                  <a:ext uri="{FF2B5EF4-FFF2-40B4-BE49-F238E27FC236}">
                    <a16:creationId xmlns:a16="http://schemas.microsoft.com/office/drawing/2014/main" id="{20711FB7-A92E-4ADB-B497-20C2B9505DAB}"/>
                  </a:ext>
                </a:extLst>
              </p:cNvPr>
              <p:cNvSpPr>
                <a:spLocks noChangeArrowheads="1"/>
              </p:cNvSpPr>
              <p:nvPr/>
            </p:nvSpPr>
            <p:spPr bwMode="auto">
              <a:xfrm>
                <a:off x="1050645" y="2007769"/>
                <a:ext cx="735105" cy="3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fr-FR" sz="1200"/>
              </a:p>
            </p:txBody>
          </p:sp>
          <p:sp>
            <p:nvSpPr>
              <p:cNvPr id="39" name="Rectangle 38">
                <a:extLst>
                  <a:ext uri="{FF2B5EF4-FFF2-40B4-BE49-F238E27FC236}">
                    <a16:creationId xmlns:a16="http://schemas.microsoft.com/office/drawing/2014/main" id="{7BC95A3C-59F6-47B4-93B0-4F14DCB6E9BF}"/>
                  </a:ext>
                </a:extLst>
              </p:cNvPr>
              <p:cNvSpPr/>
              <p:nvPr/>
            </p:nvSpPr>
            <p:spPr>
              <a:xfrm>
                <a:off x="1050934" y="2008092"/>
                <a:ext cx="735248" cy="366764"/>
              </a:xfrm>
              <a:prstGeom prst="rect">
                <a:avLst/>
              </a:prstGeom>
              <a:noFill/>
              <a:ln>
                <a:noFill/>
              </a:ln>
              <a:effectLst/>
            </p:spPr>
            <p:txBody>
              <a:bodyPr lIns="15240" tIns="15240" rIns="15240" bIns="15240" spcCol="1270" anchor="ctr"/>
              <a:lstStyle/>
              <a:p>
                <a:pPr algn="ctr" defTabSz="1066800" fontAlgn="auto">
                  <a:lnSpc>
                    <a:spcPct val="90000"/>
                  </a:lnSpc>
                  <a:spcBef>
                    <a:spcPts val="0"/>
                  </a:spcBef>
                  <a:spcAft>
                    <a:spcPct val="35000"/>
                  </a:spcAft>
                  <a:defRPr/>
                </a:pPr>
                <a:endParaRPr lang="fr-FR" sz="1600" kern="0" dirty="0">
                  <a:solidFill>
                    <a:prstClr val="black">
                      <a:hueOff val="0"/>
                      <a:satOff val="0"/>
                      <a:lumOff val="0"/>
                      <a:alphaOff val="0"/>
                    </a:prstClr>
                  </a:solidFill>
                  <a:latin typeface="Calibri"/>
                  <a:cs typeface="+mn-cs"/>
                </a:endParaRPr>
              </a:p>
            </p:txBody>
          </p:sp>
        </p:grpSp>
        <p:grpSp>
          <p:nvGrpSpPr>
            <p:cNvPr id="30" name="Groupe 22">
              <a:extLst>
                <a:ext uri="{FF2B5EF4-FFF2-40B4-BE49-F238E27FC236}">
                  <a16:creationId xmlns:a16="http://schemas.microsoft.com/office/drawing/2014/main" id="{8C849C3D-E8BB-46A3-88FA-636F02B115D3}"/>
                </a:ext>
              </a:extLst>
            </p:cNvPr>
            <p:cNvGrpSpPr>
              <a:grpSpLocks/>
            </p:cNvGrpSpPr>
            <p:nvPr/>
          </p:nvGrpSpPr>
          <p:grpSpPr bwMode="auto">
            <a:xfrm>
              <a:off x="1933097" y="5540809"/>
              <a:ext cx="734869" cy="351434"/>
              <a:chOff x="1050645" y="2007769"/>
              <a:chExt cx="735105" cy="367388"/>
            </a:xfrm>
          </p:grpSpPr>
          <p:sp>
            <p:nvSpPr>
              <p:cNvPr id="36" name="Rectangle 23">
                <a:extLst>
                  <a:ext uri="{FF2B5EF4-FFF2-40B4-BE49-F238E27FC236}">
                    <a16:creationId xmlns:a16="http://schemas.microsoft.com/office/drawing/2014/main" id="{C0B9C78D-F2EE-4485-AC80-2F0EB03F0CD5}"/>
                  </a:ext>
                </a:extLst>
              </p:cNvPr>
              <p:cNvSpPr>
                <a:spLocks noChangeArrowheads="1"/>
              </p:cNvSpPr>
              <p:nvPr/>
            </p:nvSpPr>
            <p:spPr bwMode="auto">
              <a:xfrm>
                <a:off x="1050645" y="2007769"/>
                <a:ext cx="735105" cy="3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fr-FR" sz="1200"/>
              </a:p>
            </p:txBody>
          </p:sp>
          <p:sp>
            <p:nvSpPr>
              <p:cNvPr id="37" name="Rectangle 36">
                <a:extLst>
                  <a:ext uri="{FF2B5EF4-FFF2-40B4-BE49-F238E27FC236}">
                    <a16:creationId xmlns:a16="http://schemas.microsoft.com/office/drawing/2014/main" id="{6D21717F-3F5B-4537-8B26-48397D377F57}"/>
                  </a:ext>
                </a:extLst>
              </p:cNvPr>
              <p:cNvSpPr/>
              <p:nvPr/>
            </p:nvSpPr>
            <p:spPr>
              <a:xfrm>
                <a:off x="1049957" y="2008326"/>
                <a:ext cx="735248" cy="366765"/>
              </a:xfrm>
              <a:prstGeom prst="rect">
                <a:avLst/>
              </a:prstGeom>
              <a:noFill/>
              <a:ln>
                <a:noFill/>
              </a:ln>
              <a:effectLst/>
            </p:spPr>
            <p:txBody>
              <a:bodyPr lIns="15240" tIns="15240" rIns="15240" bIns="15240" spcCol="1270" anchor="ctr"/>
              <a:lstStyle/>
              <a:p>
                <a:pPr algn="ctr" defTabSz="1066800" fontAlgn="auto">
                  <a:lnSpc>
                    <a:spcPct val="90000"/>
                  </a:lnSpc>
                  <a:spcBef>
                    <a:spcPts val="0"/>
                  </a:spcBef>
                  <a:spcAft>
                    <a:spcPct val="35000"/>
                  </a:spcAft>
                  <a:defRPr/>
                </a:pPr>
                <a:endParaRPr lang="fr-FR" sz="1600" kern="0" dirty="0">
                  <a:solidFill>
                    <a:prstClr val="black">
                      <a:hueOff val="0"/>
                      <a:satOff val="0"/>
                      <a:lumOff val="0"/>
                      <a:alphaOff val="0"/>
                    </a:prstClr>
                  </a:solidFill>
                  <a:latin typeface="Calibri"/>
                  <a:cs typeface="+mn-cs"/>
                </a:endParaRPr>
              </a:p>
            </p:txBody>
          </p:sp>
        </p:grpSp>
        <p:sp>
          <p:nvSpPr>
            <p:cNvPr id="31" name="Rectangle 28">
              <a:extLst>
                <a:ext uri="{FF2B5EF4-FFF2-40B4-BE49-F238E27FC236}">
                  <a16:creationId xmlns:a16="http://schemas.microsoft.com/office/drawing/2014/main" id="{D03AB9E5-6EC2-45F0-8ABE-EA1CDB5845C3}"/>
                </a:ext>
              </a:extLst>
            </p:cNvPr>
            <p:cNvSpPr>
              <a:spLocks noChangeArrowheads="1"/>
            </p:cNvSpPr>
            <p:nvPr/>
          </p:nvSpPr>
          <p:spPr bwMode="auto">
            <a:xfrm>
              <a:off x="3142085" y="2348879"/>
              <a:ext cx="6337301" cy="5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50" dirty="0">
                  <a:solidFill>
                    <a:srgbClr val="000000"/>
                  </a:solidFill>
                  <a:latin typeface="Arial" panose="020B0604020202020204" pitchFamily="34" charset="0"/>
                  <a:cs typeface="Arial" panose="020B0604020202020204" pitchFamily="34" charset="0"/>
                </a:rPr>
                <a:t>des groupes spécialisés dans le </a:t>
              </a:r>
              <a:r>
                <a:rPr lang="fr-FR" altLang="fr-FR" sz="1050" b="1" dirty="0">
                  <a:solidFill>
                    <a:srgbClr val="000000"/>
                  </a:solidFill>
                  <a:latin typeface="Arial" panose="020B0604020202020204" pitchFamily="34" charset="0"/>
                  <a:cs typeface="Arial" panose="020B0604020202020204" pitchFamily="34" charset="0"/>
                </a:rPr>
                <a:t>développement de programmes malveillants</a:t>
              </a:r>
              <a:r>
                <a:rPr lang="fr-FR" altLang="fr-FR" sz="1050" dirty="0">
                  <a:solidFill>
                    <a:srgbClr val="000000"/>
                  </a:solidFill>
                  <a:latin typeface="Arial" panose="020B0604020202020204" pitchFamily="34" charset="0"/>
                  <a:cs typeface="Arial" panose="020B0604020202020204" pitchFamily="34" charset="0"/>
                </a:rPr>
                <a:t> et virus informatiques</a:t>
              </a:r>
            </a:p>
          </p:txBody>
        </p:sp>
        <p:sp>
          <p:nvSpPr>
            <p:cNvPr id="32" name="Rectangle 29">
              <a:extLst>
                <a:ext uri="{FF2B5EF4-FFF2-40B4-BE49-F238E27FC236}">
                  <a16:creationId xmlns:a16="http://schemas.microsoft.com/office/drawing/2014/main" id="{8EA6C8A0-3338-407B-A7AF-36F5A64FD947}"/>
                </a:ext>
              </a:extLst>
            </p:cNvPr>
            <p:cNvSpPr>
              <a:spLocks noChangeArrowheads="1"/>
            </p:cNvSpPr>
            <p:nvPr/>
          </p:nvSpPr>
          <p:spPr bwMode="auto">
            <a:xfrm>
              <a:off x="3142085" y="3204541"/>
              <a:ext cx="6337301" cy="80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50" dirty="0">
                  <a:solidFill>
                    <a:srgbClr val="000000"/>
                  </a:solidFill>
                  <a:latin typeface="Arial" panose="020B0604020202020204" pitchFamily="34" charset="0"/>
                  <a:cs typeface="Arial" panose="020B0604020202020204" pitchFamily="34" charset="0"/>
                </a:rPr>
                <a:t>des groupes en charge de l’</a:t>
              </a:r>
              <a:r>
                <a:rPr lang="fr-FR" altLang="fr-FR" sz="1050" b="1" dirty="0">
                  <a:solidFill>
                    <a:srgbClr val="000000"/>
                  </a:solidFill>
                  <a:latin typeface="Arial" panose="020B0604020202020204" pitchFamily="34" charset="0"/>
                  <a:cs typeface="Arial" panose="020B0604020202020204" pitchFamily="34" charset="0"/>
                </a:rPr>
                <a:t>exploitation et de la commercialisation </a:t>
              </a:r>
              <a:r>
                <a:rPr lang="fr-FR" altLang="fr-FR" sz="1050" dirty="0">
                  <a:solidFill>
                    <a:srgbClr val="000000"/>
                  </a:solidFill>
                  <a:latin typeface="Arial" panose="020B0604020202020204" pitchFamily="34" charset="0"/>
                  <a:cs typeface="Arial" panose="020B0604020202020204" pitchFamily="34" charset="0"/>
                </a:rPr>
                <a:t>de services permettant de réaliser des attaques informatiques</a:t>
              </a:r>
            </a:p>
          </p:txBody>
        </p:sp>
        <p:sp>
          <p:nvSpPr>
            <p:cNvPr id="33" name="Rectangle 30">
              <a:extLst>
                <a:ext uri="{FF2B5EF4-FFF2-40B4-BE49-F238E27FC236}">
                  <a16:creationId xmlns:a16="http://schemas.microsoft.com/office/drawing/2014/main" id="{D0AEE79F-CF63-4782-AE3E-DA42985D45D1}"/>
                </a:ext>
              </a:extLst>
            </p:cNvPr>
            <p:cNvSpPr>
              <a:spLocks noChangeArrowheads="1"/>
            </p:cNvSpPr>
            <p:nvPr/>
          </p:nvSpPr>
          <p:spPr bwMode="auto">
            <a:xfrm>
              <a:off x="3142085" y="3876057"/>
              <a:ext cx="6488111" cy="102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50" dirty="0">
                  <a:solidFill>
                    <a:srgbClr val="000000"/>
                  </a:solidFill>
                  <a:latin typeface="Arial" panose="020B0604020202020204" pitchFamily="34" charset="0"/>
                  <a:cs typeface="Arial" panose="020B0604020202020204" pitchFamily="34" charset="0"/>
                </a:rPr>
                <a:t>un ou plusieurs </a:t>
              </a:r>
              <a:r>
                <a:rPr lang="fr-FR" altLang="fr-FR" sz="1050" b="1" dirty="0">
                  <a:solidFill>
                    <a:srgbClr val="000000"/>
                  </a:solidFill>
                  <a:latin typeface="Arial" panose="020B0604020202020204" pitchFamily="34" charset="0"/>
                  <a:cs typeface="Arial" panose="020B0604020202020204" pitchFamily="34" charset="0"/>
                </a:rPr>
                <a:t>hébergeurs</a:t>
              </a:r>
              <a:r>
                <a:rPr lang="fr-FR" altLang="fr-FR" sz="1050" dirty="0">
                  <a:solidFill>
                    <a:srgbClr val="000000"/>
                  </a:solidFill>
                  <a:latin typeface="Arial" panose="020B0604020202020204" pitchFamily="34" charset="0"/>
                  <a:cs typeface="Arial" panose="020B0604020202020204" pitchFamily="34" charset="0"/>
                </a:rPr>
                <a:t> qui stockent les contenus malveillants, soit des hébergeurs malhonnêtes soit des hébergeurs victimes eux-mêmes d’une attaque et dont les serveurs sont contrôlés par des pirates</a:t>
              </a:r>
            </a:p>
          </p:txBody>
        </p:sp>
        <p:sp>
          <p:nvSpPr>
            <p:cNvPr id="34" name="Rectangle 31">
              <a:extLst>
                <a:ext uri="{FF2B5EF4-FFF2-40B4-BE49-F238E27FC236}">
                  <a16:creationId xmlns:a16="http://schemas.microsoft.com/office/drawing/2014/main" id="{CD792DD1-9B99-4363-B2C0-E3C9A86F2805}"/>
                </a:ext>
              </a:extLst>
            </p:cNvPr>
            <p:cNvSpPr>
              <a:spLocks noChangeArrowheads="1"/>
            </p:cNvSpPr>
            <p:nvPr/>
          </p:nvSpPr>
          <p:spPr bwMode="auto">
            <a:xfrm>
              <a:off x="3142085" y="4849946"/>
              <a:ext cx="6337301" cy="5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50" dirty="0">
                  <a:solidFill>
                    <a:srgbClr val="000000"/>
                  </a:solidFill>
                  <a:latin typeface="Arial" panose="020B0604020202020204" pitchFamily="34" charset="0"/>
                  <a:cs typeface="Arial" panose="020B0604020202020204" pitchFamily="34" charset="0"/>
                </a:rPr>
                <a:t>des groupes en charge de la </a:t>
              </a:r>
              <a:r>
                <a:rPr lang="fr-FR" altLang="fr-FR" sz="1050" b="1" dirty="0">
                  <a:solidFill>
                    <a:srgbClr val="000000"/>
                  </a:solidFill>
                  <a:latin typeface="Arial" panose="020B0604020202020204" pitchFamily="34" charset="0"/>
                  <a:cs typeface="Arial" panose="020B0604020202020204" pitchFamily="34" charset="0"/>
                </a:rPr>
                <a:t>vente des données volées</a:t>
              </a:r>
              <a:r>
                <a:rPr lang="fr-FR" altLang="fr-FR" sz="1050" dirty="0">
                  <a:solidFill>
                    <a:srgbClr val="000000"/>
                  </a:solidFill>
                  <a:latin typeface="Arial" panose="020B0604020202020204" pitchFamily="34" charset="0"/>
                  <a:cs typeface="Arial" panose="020B0604020202020204" pitchFamily="34" charset="0"/>
                </a:rPr>
                <a:t>, et principalement des données de carte bancaire</a:t>
              </a:r>
            </a:p>
          </p:txBody>
        </p:sp>
        <p:sp>
          <p:nvSpPr>
            <p:cNvPr id="35" name="Rectangle 32">
              <a:extLst>
                <a:ext uri="{FF2B5EF4-FFF2-40B4-BE49-F238E27FC236}">
                  <a16:creationId xmlns:a16="http://schemas.microsoft.com/office/drawing/2014/main" id="{76F07449-D891-4B6B-9A6E-6A353EE1970F}"/>
                </a:ext>
              </a:extLst>
            </p:cNvPr>
            <p:cNvSpPr>
              <a:spLocks noChangeArrowheads="1"/>
            </p:cNvSpPr>
            <p:nvPr/>
          </p:nvSpPr>
          <p:spPr bwMode="auto">
            <a:xfrm>
              <a:off x="3142085" y="5682629"/>
              <a:ext cx="6337301" cy="57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050" dirty="0">
                  <a:solidFill>
                    <a:srgbClr val="000000"/>
                  </a:solidFill>
                  <a:latin typeface="Arial" panose="020B0604020202020204" pitchFamily="34" charset="0"/>
                  <a:cs typeface="Arial" panose="020B0604020202020204" pitchFamily="34" charset="0"/>
                </a:rPr>
                <a:t>des </a:t>
              </a:r>
              <a:r>
                <a:rPr lang="fr-FR" altLang="fr-FR" sz="1050" b="1" dirty="0">
                  <a:solidFill>
                    <a:srgbClr val="000000"/>
                  </a:solidFill>
                  <a:latin typeface="Arial" panose="020B0604020202020204" pitchFamily="34" charset="0"/>
                  <a:cs typeface="Arial" panose="020B0604020202020204" pitchFamily="34" charset="0"/>
                </a:rPr>
                <a:t>intermédiaires financiers </a:t>
              </a:r>
              <a:r>
                <a:rPr lang="fr-FR" altLang="fr-FR" sz="1050" dirty="0">
                  <a:solidFill>
                    <a:srgbClr val="000000"/>
                  </a:solidFill>
                  <a:latin typeface="Arial" panose="020B0604020202020204" pitchFamily="34" charset="0"/>
                  <a:cs typeface="Arial" panose="020B0604020202020204" pitchFamily="34" charset="0"/>
                </a:rPr>
                <a:t>pour collecter l’argent qui s’appuient généralement sur des réseaux de </a:t>
              </a:r>
              <a:r>
                <a:rPr lang="fr-FR" altLang="fr-FR" sz="1050" b="1" dirty="0">
                  <a:solidFill>
                    <a:srgbClr val="000000"/>
                  </a:solidFill>
                  <a:latin typeface="Arial" panose="020B0604020202020204" pitchFamily="34" charset="0"/>
                  <a:cs typeface="Arial" panose="020B0604020202020204" pitchFamily="34" charset="0"/>
                </a:rPr>
                <a:t>mules</a:t>
              </a:r>
            </a:p>
          </p:txBody>
        </p:sp>
      </p:grpSp>
      <p:sp>
        <p:nvSpPr>
          <p:cNvPr id="5" name="ZoneTexte 4">
            <a:extLst>
              <a:ext uri="{FF2B5EF4-FFF2-40B4-BE49-F238E27FC236}">
                <a16:creationId xmlns:a16="http://schemas.microsoft.com/office/drawing/2014/main" id="{9D6A1419-C48B-4420-8B01-74ADE1E049C4}"/>
              </a:ext>
            </a:extLst>
          </p:cNvPr>
          <p:cNvSpPr txBox="1"/>
          <p:nvPr/>
        </p:nvSpPr>
        <p:spPr>
          <a:xfrm>
            <a:off x="4873924" y="852480"/>
            <a:ext cx="3114136" cy="307777"/>
          </a:xfrm>
          <a:prstGeom prst="rect">
            <a:avLst/>
          </a:prstGeom>
          <a:noFill/>
        </p:spPr>
        <p:txBody>
          <a:bodyPr wrap="square" rtlCol="0">
            <a:spAutoFit/>
          </a:bodyPr>
          <a:lstStyle/>
          <a:p>
            <a:pPr algn="ctr"/>
            <a:r>
              <a:rPr lang="fr-FR" b="1" u="sng" dirty="0"/>
              <a:t>Cybercriminalité</a:t>
            </a:r>
          </a:p>
        </p:txBody>
      </p:sp>
      <p:sp>
        <p:nvSpPr>
          <p:cNvPr id="40" name="ZoneTexte 39">
            <a:extLst>
              <a:ext uri="{FF2B5EF4-FFF2-40B4-BE49-F238E27FC236}">
                <a16:creationId xmlns:a16="http://schemas.microsoft.com/office/drawing/2014/main" id="{BB235648-59B5-4FF2-9B6E-9AC675146782}"/>
              </a:ext>
            </a:extLst>
          </p:cNvPr>
          <p:cNvSpPr txBox="1"/>
          <p:nvPr/>
        </p:nvSpPr>
        <p:spPr>
          <a:xfrm>
            <a:off x="-140899" y="852788"/>
            <a:ext cx="3114136" cy="307777"/>
          </a:xfrm>
          <a:prstGeom prst="rect">
            <a:avLst/>
          </a:prstGeom>
          <a:noFill/>
        </p:spPr>
        <p:txBody>
          <a:bodyPr wrap="square" rtlCol="0">
            <a:spAutoFit/>
          </a:bodyPr>
          <a:lstStyle/>
          <a:p>
            <a:pPr algn="ctr"/>
            <a:r>
              <a:rPr lang="fr-FR" b="1" u="sng" dirty="0"/>
              <a:t>SSI</a:t>
            </a:r>
          </a:p>
        </p:txBody>
      </p:sp>
      <p:grpSp>
        <p:nvGrpSpPr>
          <p:cNvPr id="41" name="Groupe 40">
            <a:extLst>
              <a:ext uri="{FF2B5EF4-FFF2-40B4-BE49-F238E27FC236}">
                <a16:creationId xmlns:a16="http://schemas.microsoft.com/office/drawing/2014/main" id="{958A9B9A-9C0A-4E58-9711-15DB023026D6}"/>
              </a:ext>
            </a:extLst>
          </p:cNvPr>
          <p:cNvGrpSpPr/>
          <p:nvPr/>
        </p:nvGrpSpPr>
        <p:grpSpPr>
          <a:xfrm>
            <a:off x="46676" y="1292216"/>
            <a:ext cx="4104167" cy="3422792"/>
            <a:chOff x="1308100" y="1971650"/>
            <a:chExt cx="6427788" cy="4181500"/>
          </a:xfrm>
        </p:grpSpPr>
        <p:pic>
          <p:nvPicPr>
            <p:cNvPr id="42" name="Picture 6" descr="C:\Documents and Settings\dvo.AQLRENNES\Mes documents\AQL-Silicomp\CO_Securite\OBS Charte Graphique\Template OBS\Dessins OBS\COMMS_EQUIP_GIFS\C BUSINESS INT NETWK.gif">
              <a:extLst>
                <a:ext uri="{FF2B5EF4-FFF2-40B4-BE49-F238E27FC236}">
                  <a16:creationId xmlns:a16="http://schemas.microsoft.com/office/drawing/2014/main" id="{355B5152-BF3D-4E38-9810-C67120F8638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11613" y="2081188"/>
              <a:ext cx="9144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descr="C:\Documents and Settings\dvo.AQLRENNES\Mes documents\AQL-Silicomp\CO_Securite\OBS Charte Graphique\Template OBS\Dessins OBS\PEOPLE_GIFS\P 1 STANDING.gif">
              <a:extLst>
                <a:ext uri="{FF2B5EF4-FFF2-40B4-BE49-F238E27FC236}">
                  <a16:creationId xmlns:a16="http://schemas.microsoft.com/office/drawing/2014/main" id="{F4B7A13E-2085-4199-AB2E-9C4797B121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1975" y="3814738"/>
              <a:ext cx="187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2" descr="C:\Documents and Settings\dvo.AQLRENNES\Mes documents\AQL-Silicomp\CO_Securite\OBS Charte Graphique\Template OBS\Dessins OBS\COMMS_EQUIP_GIFS\C SWITCH.gif">
              <a:extLst>
                <a:ext uri="{FF2B5EF4-FFF2-40B4-BE49-F238E27FC236}">
                  <a16:creationId xmlns:a16="http://schemas.microsoft.com/office/drawing/2014/main" id="{58ACD454-E85D-40E2-86C5-FAB7A5D9944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2663" y="4008413"/>
              <a:ext cx="385762"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C:\Documents and Settings\dvo.AQLRENNES\Mes documents\AQL-Silicomp\CO_Securite\OBS Charte Graphique\Template OBS\Dessins OBS\COMMS_EQUIP_GIFS\C CPU.gif">
              <a:extLst>
                <a:ext uri="{FF2B5EF4-FFF2-40B4-BE49-F238E27FC236}">
                  <a16:creationId xmlns:a16="http://schemas.microsoft.com/office/drawing/2014/main" id="{C1757E0B-BBC7-4DD8-A64E-4B223EECD0A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1925" y="3946500"/>
              <a:ext cx="3444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0" descr="C:\Documents and Settings\dvo.AQLRENNES\Mes documents\AQL-Silicomp\CO_Securite\OBS Charte Graphique\Template OBS\Dessins OBS\COMMS_EQUIP_GIFS\C MESSAGING.gif">
              <a:extLst>
                <a:ext uri="{FF2B5EF4-FFF2-40B4-BE49-F238E27FC236}">
                  <a16:creationId xmlns:a16="http://schemas.microsoft.com/office/drawing/2014/main" id="{726BDC6B-429E-47D3-9B8F-4D125ABFE2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18175" y="3863950"/>
              <a:ext cx="3730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2">
              <a:extLst>
                <a:ext uri="{FF2B5EF4-FFF2-40B4-BE49-F238E27FC236}">
                  <a16:creationId xmlns:a16="http://schemas.microsoft.com/office/drawing/2014/main" id="{A465609D-C92C-420B-86F2-09D66679642A}"/>
                </a:ext>
              </a:extLst>
            </p:cNvPr>
            <p:cNvSpPr txBox="1">
              <a:spLocks noChangeArrowheads="1"/>
            </p:cNvSpPr>
            <p:nvPr/>
          </p:nvSpPr>
          <p:spPr bwMode="auto">
            <a:xfrm>
              <a:off x="2845666" y="4413225"/>
              <a:ext cx="772969" cy="261610"/>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personne</a:t>
              </a:r>
            </a:p>
          </p:txBody>
        </p:sp>
        <p:pic>
          <p:nvPicPr>
            <p:cNvPr id="48" name="Picture 6" descr="C:\Documents and Settings\dvo.AQLRENNES\Mes documents\AQL-Silicomp\CO_Securite\OBS Charte Graphique\Template OBS\Dessins OBS\ACTIVITY_GIFS\A INDUSTRY.gif">
              <a:extLst>
                <a:ext uri="{FF2B5EF4-FFF2-40B4-BE49-F238E27FC236}">
                  <a16:creationId xmlns:a16="http://schemas.microsoft.com/office/drawing/2014/main" id="{D7953E59-1D46-4B46-89D0-97A65D8149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82775" y="3927450"/>
              <a:ext cx="5778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 Box 12">
              <a:extLst>
                <a:ext uri="{FF2B5EF4-FFF2-40B4-BE49-F238E27FC236}">
                  <a16:creationId xmlns:a16="http://schemas.microsoft.com/office/drawing/2014/main" id="{DE8B3119-EB50-4A75-A720-1B024B5F8D5C}"/>
                </a:ext>
              </a:extLst>
            </p:cNvPr>
            <p:cNvSpPr txBox="1">
              <a:spLocks noChangeArrowheads="1"/>
            </p:cNvSpPr>
            <p:nvPr/>
          </p:nvSpPr>
          <p:spPr bwMode="auto">
            <a:xfrm>
              <a:off x="1639888" y="4410050"/>
              <a:ext cx="1063625" cy="261610"/>
            </a:xfrm>
            <a:prstGeom prst="rect">
              <a:avLst/>
            </a:prstGeom>
            <a:noFill/>
            <a:ln>
              <a:noFill/>
            </a:ln>
            <a:effectLst/>
          </p:spPr>
          <p:txBody>
            <a:bodyPr>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site</a:t>
              </a:r>
            </a:p>
          </p:txBody>
        </p:sp>
        <p:sp>
          <p:nvSpPr>
            <p:cNvPr id="50" name="Text Box 12">
              <a:extLst>
                <a:ext uri="{FF2B5EF4-FFF2-40B4-BE49-F238E27FC236}">
                  <a16:creationId xmlns:a16="http://schemas.microsoft.com/office/drawing/2014/main" id="{4B7C25B1-16A4-4509-960A-8C05416C20BB}"/>
                </a:ext>
              </a:extLst>
            </p:cNvPr>
            <p:cNvSpPr txBox="1">
              <a:spLocks noChangeArrowheads="1"/>
            </p:cNvSpPr>
            <p:nvPr/>
          </p:nvSpPr>
          <p:spPr bwMode="auto">
            <a:xfrm>
              <a:off x="3795411" y="4410050"/>
              <a:ext cx="686405" cy="261610"/>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matériel</a:t>
              </a:r>
            </a:p>
          </p:txBody>
        </p:sp>
        <p:sp>
          <p:nvSpPr>
            <p:cNvPr id="51" name="Text Box 12">
              <a:extLst>
                <a:ext uri="{FF2B5EF4-FFF2-40B4-BE49-F238E27FC236}">
                  <a16:creationId xmlns:a16="http://schemas.microsoft.com/office/drawing/2014/main" id="{650B14CC-6264-44A1-92A2-CA6646E8213E}"/>
                </a:ext>
              </a:extLst>
            </p:cNvPr>
            <p:cNvSpPr txBox="1">
              <a:spLocks noChangeArrowheads="1"/>
            </p:cNvSpPr>
            <p:nvPr/>
          </p:nvSpPr>
          <p:spPr bwMode="auto">
            <a:xfrm>
              <a:off x="4669670" y="4400525"/>
              <a:ext cx="615873" cy="261610"/>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réseau</a:t>
              </a:r>
            </a:p>
          </p:txBody>
        </p:sp>
        <p:sp>
          <p:nvSpPr>
            <p:cNvPr id="52" name="Text Box 12">
              <a:extLst>
                <a:ext uri="{FF2B5EF4-FFF2-40B4-BE49-F238E27FC236}">
                  <a16:creationId xmlns:a16="http://schemas.microsoft.com/office/drawing/2014/main" id="{76B47A54-E8C0-4987-9CA0-EA196DB4311A}"/>
                </a:ext>
              </a:extLst>
            </p:cNvPr>
            <p:cNvSpPr txBox="1">
              <a:spLocks noChangeArrowheads="1"/>
            </p:cNvSpPr>
            <p:nvPr/>
          </p:nvSpPr>
          <p:spPr bwMode="auto">
            <a:xfrm>
              <a:off x="5590404" y="4400525"/>
              <a:ext cx="619079" cy="261610"/>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logiciel</a:t>
              </a:r>
            </a:p>
          </p:txBody>
        </p:sp>
        <p:sp>
          <p:nvSpPr>
            <p:cNvPr id="53" name="Text Box 12">
              <a:extLst>
                <a:ext uri="{FF2B5EF4-FFF2-40B4-BE49-F238E27FC236}">
                  <a16:creationId xmlns:a16="http://schemas.microsoft.com/office/drawing/2014/main" id="{BAFB8AC2-4174-4402-BD7D-CA0FE08B32CD}"/>
                </a:ext>
              </a:extLst>
            </p:cNvPr>
            <p:cNvSpPr txBox="1">
              <a:spLocks noChangeArrowheads="1"/>
            </p:cNvSpPr>
            <p:nvPr/>
          </p:nvSpPr>
          <p:spPr bwMode="auto">
            <a:xfrm>
              <a:off x="6422222" y="4413225"/>
              <a:ext cx="954107" cy="261610"/>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organisation</a:t>
              </a:r>
            </a:p>
          </p:txBody>
        </p:sp>
        <p:sp>
          <p:nvSpPr>
            <p:cNvPr id="54" name="Rectangle 53">
              <a:extLst>
                <a:ext uri="{FF2B5EF4-FFF2-40B4-BE49-F238E27FC236}">
                  <a16:creationId xmlns:a16="http://schemas.microsoft.com/office/drawing/2014/main" id="{B4B8E6FB-B2E9-4699-A008-08F3ECFF9817}"/>
                </a:ext>
              </a:extLst>
            </p:cNvPr>
            <p:cNvSpPr/>
            <p:nvPr/>
          </p:nvSpPr>
          <p:spPr>
            <a:xfrm>
              <a:off x="1498600" y="1971650"/>
              <a:ext cx="6046788" cy="1087438"/>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p>
          </p:txBody>
        </p:sp>
        <p:sp>
          <p:nvSpPr>
            <p:cNvPr id="55" name="Rectangle 54">
              <a:extLst>
                <a:ext uri="{FF2B5EF4-FFF2-40B4-BE49-F238E27FC236}">
                  <a16:creationId xmlns:a16="http://schemas.microsoft.com/office/drawing/2014/main" id="{DAAF4454-79D2-42FC-A10A-3B68D17EE6D8}"/>
                </a:ext>
              </a:extLst>
            </p:cNvPr>
            <p:cNvSpPr/>
            <p:nvPr/>
          </p:nvSpPr>
          <p:spPr>
            <a:xfrm>
              <a:off x="1498600" y="3506763"/>
              <a:ext cx="6046788" cy="1270000"/>
            </a:xfrm>
            <a:prstGeom prst="rect">
              <a:avLst/>
            </a:prstGeom>
            <a:noFill/>
            <a:ln w="952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p>
          </p:txBody>
        </p:sp>
        <p:sp>
          <p:nvSpPr>
            <p:cNvPr id="56" name="Text Box 12">
              <a:extLst>
                <a:ext uri="{FF2B5EF4-FFF2-40B4-BE49-F238E27FC236}">
                  <a16:creationId xmlns:a16="http://schemas.microsoft.com/office/drawing/2014/main" id="{2E2C8A39-645F-414F-A0B6-66EB9E1D9A83}"/>
                </a:ext>
              </a:extLst>
            </p:cNvPr>
            <p:cNvSpPr txBox="1">
              <a:spLocks noChangeArrowheads="1"/>
            </p:cNvSpPr>
            <p:nvPr/>
          </p:nvSpPr>
          <p:spPr bwMode="auto">
            <a:xfrm>
              <a:off x="1504950" y="1971650"/>
              <a:ext cx="1355725" cy="277813"/>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eaLnBrk="1" fontAlgn="auto" hangingPunct="1">
                <a:spcBef>
                  <a:spcPts val="0"/>
                </a:spcBef>
                <a:spcAft>
                  <a:spcPts val="0"/>
                </a:spcAft>
                <a:defRPr/>
              </a:pPr>
              <a:r>
                <a:rPr lang="fr-FR" sz="1200" b="1" dirty="0">
                  <a:solidFill>
                    <a:srgbClr val="922B3C"/>
                  </a:solidFill>
                  <a:latin typeface="+mn-lt"/>
                </a:rPr>
                <a:t>actifs primordiaux</a:t>
              </a:r>
            </a:p>
          </p:txBody>
        </p:sp>
        <p:sp>
          <p:nvSpPr>
            <p:cNvPr id="57" name="Text Box 12">
              <a:extLst>
                <a:ext uri="{FF2B5EF4-FFF2-40B4-BE49-F238E27FC236}">
                  <a16:creationId xmlns:a16="http://schemas.microsoft.com/office/drawing/2014/main" id="{EBACEC9B-ADF1-4D59-B215-D5BE8A7447B0}"/>
                </a:ext>
              </a:extLst>
            </p:cNvPr>
            <p:cNvSpPr txBox="1">
              <a:spLocks noChangeArrowheads="1"/>
            </p:cNvSpPr>
            <p:nvPr/>
          </p:nvSpPr>
          <p:spPr bwMode="auto">
            <a:xfrm>
              <a:off x="1498600" y="3519463"/>
              <a:ext cx="1165225" cy="276225"/>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eaLnBrk="1" fontAlgn="auto" hangingPunct="1">
                <a:spcBef>
                  <a:spcPts val="0"/>
                </a:spcBef>
                <a:spcAft>
                  <a:spcPts val="0"/>
                </a:spcAft>
                <a:defRPr/>
              </a:pPr>
              <a:r>
                <a:rPr lang="fr-FR" sz="1200" b="1" dirty="0">
                  <a:solidFill>
                    <a:srgbClr val="922B3C"/>
                  </a:solidFill>
                  <a:latin typeface="+mn-lt"/>
                </a:rPr>
                <a:t>actifs supports</a:t>
              </a:r>
            </a:p>
          </p:txBody>
        </p:sp>
        <p:sp>
          <p:nvSpPr>
            <p:cNvPr id="58" name="Flèche vers le bas 20">
              <a:extLst>
                <a:ext uri="{FF2B5EF4-FFF2-40B4-BE49-F238E27FC236}">
                  <a16:creationId xmlns:a16="http://schemas.microsoft.com/office/drawing/2014/main" id="{F592FD46-4202-4BCA-9202-1CEB67BC20B8}"/>
                </a:ext>
              </a:extLst>
            </p:cNvPr>
            <p:cNvSpPr/>
            <p:nvPr/>
          </p:nvSpPr>
          <p:spPr>
            <a:xfrm>
              <a:off x="3074988" y="3165450"/>
              <a:ext cx="322262" cy="277813"/>
            </a:xfrm>
            <a:prstGeom prst="downArrow">
              <a:avLst/>
            </a:prstGeom>
            <a:solidFill>
              <a:srgbClr val="C2BF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p>
          </p:txBody>
        </p:sp>
        <p:sp>
          <p:nvSpPr>
            <p:cNvPr id="59" name="Flèche vers le bas 21">
              <a:extLst>
                <a:ext uri="{FF2B5EF4-FFF2-40B4-BE49-F238E27FC236}">
                  <a16:creationId xmlns:a16="http://schemas.microsoft.com/office/drawing/2014/main" id="{4EF7381E-3297-4F30-8B10-C66C46FFC5D7}"/>
                </a:ext>
              </a:extLst>
            </p:cNvPr>
            <p:cNvSpPr/>
            <p:nvPr/>
          </p:nvSpPr>
          <p:spPr>
            <a:xfrm>
              <a:off x="4300538" y="3165450"/>
              <a:ext cx="320675" cy="277813"/>
            </a:xfrm>
            <a:prstGeom prst="downArrow">
              <a:avLst/>
            </a:prstGeom>
            <a:solidFill>
              <a:srgbClr val="C2BF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p>
          </p:txBody>
        </p:sp>
        <p:sp>
          <p:nvSpPr>
            <p:cNvPr id="60" name="Flèche vers le bas 22">
              <a:extLst>
                <a:ext uri="{FF2B5EF4-FFF2-40B4-BE49-F238E27FC236}">
                  <a16:creationId xmlns:a16="http://schemas.microsoft.com/office/drawing/2014/main" id="{E09C9583-5CBC-479F-BD0F-019826A893B6}"/>
                </a:ext>
              </a:extLst>
            </p:cNvPr>
            <p:cNvSpPr/>
            <p:nvPr/>
          </p:nvSpPr>
          <p:spPr>
            <a:xfrm>
              <a:off x="5519738" y="3157513"/>
              <a:ext cx="320675" cy="277812"/>
            </a:xfrm>
            <a:prstGeom prst="downArrow">
              <a:avLst/>
            </a:prstGeom>
            <a:solidFill>
              <a:srgbClr val="C2BFB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dirty="0"/>
            </a:p>
          </p:txBody>
        </p:sp>
        <p:sp>
          <p:nvSpPr>
            <p:cNvPr id="61" name="Text Box 12">
              <a:extLst>
                <a:ext uri="{FF2B5EF4-FFF2-40B4-BE49-F238E27FC236}">
                  <a16:creationId xmlns:a16="http://schemas.microsoft.com/office/drawing/2014/main" id="{093F4D8D-0BB2-4918-AB88-755E3A429CC2}"/>
                </a:ext>
              </a:extLst>
            </p:cNvPr>
            <p:cNvSpPr txBox="1">
              <a:spLocks noChangeArrowheads="1"/>
            </p:cNvSpPr>
            <p:nvPr/>
          </p:nvSpPr>
          <p:spPr bwMode="auto">
            <a:xfrm>
              <a:off x="3791330" y="2608238"/>
              <a:ext cx="1366079" cy="430887"/>
            </a:xfrm>
            <a:prstGeom prst="rect">
              <a:avLst/>
            </a:prstGeom>
            <a:noFill/>
            <a:ln>
              <a:noFill/>
            </a:ln>
            <a:effectLst/>
          </p:spPr>
          <p:txBody>
            <a:bodyPr wrap="none">
              <a:spAutoFit/>
            </a:bodyPr>
            <a:lstStyle>
              <a:lvl1pPr eaLnBrk="0" hangingPunct="0">
                <a:defRPr>
                  <a:solidFill>
                    <a:schemeClr val="tx1"/>
                  </a:solidFill>
                  <a:latin typeface="Helvetica 55 Roman" pitchFamily="2" charset="0"/>
                  <a:cs typeface="Arial" charset="0"/>
                </a:defRPr>
              </a:lvl1pPr>
              <a:lvl2pPr marL="742950" indent="-285750" eaLnBrk="0" hangingPunct="0">
                <a:defRPr>
                  <a:solidFill>
                    <a:schemeClr val="tx1"/>
                  </a:solidFill>
                  <a:latin typeface="Helvetica 55 Roman" pitchFamily="2" charset="0"/>
                  <a:cs typeface="Arial" charset="0"/>
                </a:defRPr>
              </a:lvl2pPr>
              <a:lvl3pPr marL="1143000" indent="-228600" eaLnBrk="0" hangingPunct="0">
                <a:defRPr>
                  <a:solidFill>
                    <a:schemeClr val="tx1"/>
                  </a:solidFill>
                  <a:latin typeface="Helvetica 55 Roman" pitchFamily="2" charset="0"/>
                  <a:cs typeface="Arial" charset="0"/>
                </a:defRPr>
              </a:lvl3pPr>
              <a:lvl4pPr marL="1600200" indent="-228600" eaLnBrk="0" hangingPunct="0">
                <a:defRPr>
                  <a:solidFill>
                    <a:schemeClr val="tx1"/>
                  </a:solidFill>
                  <a:latin typeface="Helvetica 55 Roman" pitchFamily="2" charset="0"/>
                  <a:cs typeface="Arial" charset="0"/>
                </a:defRPr>
              </a:lvl4pPr>
              <a:lvl5pPr marL="2057400" indent="-228600" eaLnBrk="0" hangingPunct="0">
                <a:defRPr>
                  <a:solidFill>
                    <a:schemeClr val="tx1"/>
                  </a:solidFill>
                  <a:latin typeface="Helvetica 55 Roman" pitchFamily="2" charset="0"/>
                  <a:cs typeface="Arial" charset="0"/>
                </a:defRPr>
              </a:lvl5pPr>
              <a:lvl6pPr marL="2514600" indent="-228600" eaLnBrk="0" fontAlgn="base" hangingPunct="0">
                <a:spcBef>
                  <a:spcPct val="0"/>
                </a:spcBef>
                <a:spcAft>
                  <a:spcPct val="0"/>
                </a:spcAft>
                <a:defRPr>
                  <a:solidFill>
                    <a:schemeClr val="tx1"/>
                  </a:solidFill>
                  <a:latin typeface="Helvetica 55 Roman" pitchFamily="2" charset="0"/>
                  <a:cs typeface="Arial" charset="0"/>
                </a:defRPr>
              </a:lvl6pPr>
              <a:lvl7pPr marL="2971800" indent="-228600" eaLnBrk="0" fontAlgn="base" hangingPunct="0">
                <a:spcBef>
                  <a:spcPct val="0"/>
                </a:spcBef>
                <a:spcAft>
                  <a:spcPct val="0"/>
                </a:spcAft>
                <a:defRPr>
                  <a:solidFill>
                    <a:schemeClr val="tx1"/>
                  </a:solidFill>
                  <a:latin typeface="Helvetica 55 Roman" pitchFamily="2" charset="0"/>
                  <a:cs typeface="Arial" charset="0"/>
                </a:defRPr>
              </a:lvl7pPr>
              <a:lvl8pPr marL="3429000" indent="-228600" eaLnBrk="0" fontAlgn="base" hangingPunct="0">
                <a:spcBef>
                  <a:spcPct val="0"/>
                </a:spcBef>
                <a:spcAft>
                  <a:spcPct val="0"/>
                </a:spcAft>
                <a:defRPr>
                  <a:solidFill>
                    <a:schemeClr val="tx1"/>
                  </a:solidFill>
                  <a:latin typeface="Helvetica 55 Roman" pitchFamily="2" charset="0"/>
                  <a:cs typeface="Arial" charset="0"/>
                </a:defRPr>
              </a:lvl8pPr>
              <a:lvl9pPr marL="3886200" indent="-228600" eaLnBrk="0" fontAlgn="base" hangingPunct="0">
                <a:spcBef>
                  <a:spcPct val="0"/>
                </a:spcBef>
                <a:spcAft>
                  <a:spcPct val="0"/>
                </a:spcAft>
                <a:defRPr>
                  <a:solidFill>
                    <a:schemeClr val="tx1"/>
                  </a:solidFill>
                  <a:latin typeface="Helvetica 55 Roman" pitchFamily="2" charset="0"/>
                  <a:cs typeface="Arial" charset="0"/>
                </a:defRPr>
              </a:lvl9pPr>
            </a:lstStyle>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processus métiers </a:t>
              </a:r>
            </a:p>
            <a:p>
              <a:pPr algn="ctr" eaLnBrk="1" fontAlgn="auto" hangingPunct="1">
                <a:spcBef>
                  <a:spcPts val="0"/>
                </a:spcBef>
                <a:spcAft>
                  <a:spcPts val="0"/>
                </a:spcAft>
                <a:defRPr/>
              </a:pPr>
              <a:r>
                <a:rPr lang="fr-FR" sz="1100" dirty="0">
                  <a:latin typeface="Arial" panose="020B0604020202020204" pitchFamily="34" charset="0"/>
                  <a:cs typeface="Arial" panose="020B0604020202020204" pitchFamily="34" charset="0"/>
                </a:rPr>
                <a:t>et informations</a:t>
              </a:r>
            </a:p>
          </p:txBody>
        </p:sp>
        <p:pic>
          <p:nvPicPr>
            <p:cNvPr id="62" name="Picture 2">
              <a:extLst>
                <a:ext uri="{FF2B5EF4-FFF2-40B4-BE49-F238E27FC236}">
                  <a16:creationId xmlns:a16="http://schemas.microsoft.com/office/drawing/2014/main" id="{3D6C9866-D240-4BD6-B18A-D482822FFD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37325" y="3894113"/>
              <a:ext cx="635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163">
              <a:extLst>
                <a:ext uri="{FF2B5EF4-FFF2-40B4-BE49-F238E27FC236}">
                  <a16:creationId xmlns:a16="http://schemas.microsoft.com/office/drawing/2014/main" id="{F7FFAB8F-BBA4-438E-A6B8-19F301DF85A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497013" y="4978375"/>
              <a:ext cx="493712"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ZoneTexte 26">
              <a:extLst>
                <a:ext uri="{FF2B5EF4-FFF2-40B4-BE49-F238E27FC236}">
                  <a16:creationId xmlns:a16="http://schemas.microsoft.com/office/drawing/2014/main" id="{BFAC3857-112D-4BC5-839B-2252AA9F2810}"/>
                </a:ext>
              </a:extLst>
            </p:cNvPr>
            <p:cNvSpPr txBox="1">
              <a:spLocks noChangeArrowheads="1"/>
            </p:cNvSpPr>
            <p:nvPr/>
          </p:nvSpPr>
          <p:spPr bwMode="auto">
            <a:xfrm>
              <a:off x="2051050" y="4921225"/>
              <a:ext cx="5483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400" dirty="0"/>
                <a:t>ISO/IEC 27005:2008</a:t>
              </a:r>
            </a:p>
          </p:txBody>
        </p:sp>
        <p:sp>
          <p:nvSpPr>
            <p:cNvPr id="65" name="Rectangle à coins arrondis 27">
              <a:extLst>
                <a:ext uri="{FF2B5EF4-FFF2-40B4-BE49-F238E27FC236}">
                  <a16:creationId xmlns:a16="http://schemas.microsoft.com/office/drawing/2014/main" id="{C7268B62-2B8D-44F5-B9F1-2C142E7CBBEB}"/>
                </a:ext>
              </a:extLst>
            </p:cNvPr>
            <p:cNvSpPr/>
            <p:nvPr/>
          </p:nvSpPr>
          <p:spPr>
            <a:xfrm>
              <a:off x="1497013" y="5445125"/>
              <a:ext cx="6048375" cy="708025"/>
            </a:xfrm>
            <a:prstGeom prst="roundRect">
              <a:avLst/>
            </a:prstGeom>
            <a:noFill/>
            <a:ln>
              <a:solidFill>
                <a:srgbClr val="922B3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6" name="Rectangle 28">
              <a:extLst>
                <a:ext uri="{FF2B5EF4-FFF2-40B4-BE49-F238E27FC236}">
                  <a16:creationId xmlns:a16="http://schemas.microsoft.com/office/drawing/2014/main" id="{5581F8B1-AD31-43B1-A3DB-FB43CED963EE}"/>
                </a:ext>
              </a:extLst>
            </p:cNvPr>
            <p:cNvSpPr>
              <a:spLocks noChangeArrowheads="1"/>
            </p:cNvSpPr>
            <p:nvPr/>
          </p:nvSpPr>
          <p:spPr bwMode="auto">
            <a:xfrm>
              <a:off x="1308100" y="5445125"/>
              <a:ext cx="6427788" cy="526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1100" b="1" dirty="0">
                  <a:solidFill>
                    <a:srgbClr val="922B3C"/>
                  </a:solidFill>
                  <a:latin typeface="Arial" panose="020B0604020202020204" pitchFamily="34" charset="0"/>
                  <a:cs typeface="Arial" panose="020B0604020202020204" pitchFamily="34" charset="0"/>
                </a:rPr>
                <a:t>La sécurité du S.I. consiste donc à assurer</a:t>
              </a:r>
              <a:br>
                <a:rPr lang="fr-FR" altLang="fr-FR" sz="1100" b="1" dirty="0">
                  <a:solidFill>
                    <a:srgbClr val="922B3C"/>
                  </a:solidFill>
                  <a:latin typeface="Arial" panose="020B0604020202020204" pitchFamily="34" charset="0"/>
                  <a:cs typeface="Arial" panose="020B0604020202020204" pitchFamily="34" charset="0"/>
                </a:rPr>
              </a:br>
              <a:r>
                <a:rPr lang="fr-FR" altLang="fr-FR" sz="1100" b="1" dirty="0">
                  <a:solidFill>
                    <a:srgbClr val="922B3C"/>
                  </a:solidFill>
                  <a:latin typeface="Arial" panose="020B0604020202020204" pitchFamily="34" charset="0"/>
                  <a:cs typeface="Arial" panose="020B0604020202020204" pitchFamily="34" charset="0"/>
                </a:rPr>
                <a:t>la sécurité de l’ensemble de ces biens</a:t>
              </a:r>
            </a:p>
          </p:txBody>
        </p:sp>
      </p:grpSp>
      <p:sp>
        <p:nvSpPr>
          <p:cNvPr id="67" name="Footer Placeholder 2">
            <a:extLst>
              <a:ext uri="{FF2B5EF4-FFF2-40B4-BE49-F238E27FC236}">
                <a16:creationId xmlns:a16="http://schemas.microsoft.com/office/drawing/2014/main" id="{7CAAD3B7-2F10-4531-BCFE-80796E1E6414}"/>
              </a:ext>
            </a:extLst>
          </p:cNvPr>
          <p:cNvSpPr>
            <a:spLocks noGrp="1"/>
          </p:cNvSpPr>
          <p:nvPr>
            <p:ph type="ftr" sz="quarter" idx="11"/>
          </p:nvPr>
        </p:nvSpPr>
        <p:spPr>
          <a:xfrm>
            <a:off x="-15344" y="4677855"/>
            <a:ext cx="3859795" cy="365125"/>
          </a:xfrm>
        </p:spPr>
        <p:txBody>
          <a:bodyPr/>
          <a:lstStyle/>
          <a:p>
            <a:r>
              <a:rPr lang="en-US" sz="1100" dirty="0"/>
              <a:t>*© </a:t>
            </a:r>
            <a:r>
              <a:rPr lang="en-US" sz="1100" dirty="0" err="1"/>
              <a:t>CyberEdu</a:t>
            </a:r>
            <a:endParaRPr lang="en-US" sz="1100" dirty="0"/>
          </a:p>
        </p:txBody>
      </p:sp>
    </p:spTree>
    <p:extLst>
      <p:ext uri="{BB962C8B-B14F-4D97-AF65-F5344CB8AC3E}">
        <p14:creationId xmlns:p14="http://schemas.microsoft.com/office/powerpoint/2010/main" val="3554023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De quoi parle-ton ?</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15</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pic>
        <p:nvPicPr>
          <p:cNvPr id="21" name="Picture 2" descr="\\intranet.fr\sgdsn\utilisateurs_mercure\bureaux\chavanne\organisation-cyber.png">
            <a:extLst>
              <a:ext uri="{FF2B5EF4-FFF2-40B4-BE49-F238E27FC236}">
                <a16:creationId xmlns:a16="http://schemas.microsoft.com/office/drawing/2014/main" id="{4F9ED44A-7A37-40E3-ACE6-18202E9EE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369" y="1079750"/>
            <a:ext cx="5017606" cy="3331083"/>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2">
            <a:extLst>
              <a:ext uri="{FF2B5EF4-FFF2-40B4-BE49-F238E27FC236}">
                <a16:creationId xmlns:a16="http://schemas.microsoft.com/office/drawing/2014/main" id="{02535CE5-A3E5-40DE-A764-9853553376F9}"/>
              </a:ext>
            </a:extLst>
          </p:cNvPr>
          <p:cNvSpPr>
            <a:spLocks noGrp="1"/>
          </p:cNvSpPr>
          <p:nvPr>
            <p:ph type="ftr" sz="quarter" idx="11"/>
          </p:nvPr>
        </p:nvSpPr>
        <p:spPr>
          <a:xfrm>
            <a:off x="290263" y="4368164"/>
            <a:ext cx="3859795" cy="365125"/>
          </a:xfrm>
        </p:spPr>
        <p:txBody>
          <a:bodyPr/>
          <a:lstStyle/>
          <a:p>
            <a:r>
              <a:rPr lang="en-US" sz="1100" dirty="0"/>
              <a:t>© </a:t>
            </a:r>
            <a:r>
              <a:rPr lang="en-US" sz="1100" dirty="0" err="1"/>
              <a:t>CyberEdu</a:t>
            </a:r>
            <a:endParaRPr lang="en-US" sz="1100" dirty="0"/>
          </a:p>
        </p:txBody>
      </p:sp>
    </p:spTree>
    <p:extLst>
      <p:ext uri="{BB962C8B-B14F-4D97-AF65-F5344CB8AC3E}">
        <p14:creationId xmlns:p14="http://schemas.microsoft.com/office/powerpoint/2010/main" val="3606799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CDE0BA57-58B3-1648-B967-49F525CFD9C4}"/>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Quels sont les enjeux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628231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QUELS SONT LES ENJEUX ?</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17</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aphicFrame>
        <p:nvGraphicFramePr>
          <p:cNvPr id="22" name="ZoneTexte 3">
            <a:extLst>
              <a:ext uri="{FF2B5EF4-FFF2-40B4-BE49-F238E27FC236}">
                <a16:creationId xmlns:a16="http://schemas.microsoft.com/office/drawing/2014/main" id="{1686011C-4A43-4091-9873-98E87EF6FD49}"/>
              </a:ext>
            </a:extLst>
          </p:cNvPr>
          <p:cNvGraphicFramePr/>
          <p:nvPr>
            <p:extLst>
              <p:ext uri="{D42A27DB-BD31-4B8C-83A1-F6EECF244321}">
                <p14:modId xmlns:p14="http://schemas.microsoft.com/office/powerpoint/2010/main" val="140400973"/>
              </p:ext>
            </p:extLst>
          </p:nvPr>
        </p:nvGraphicFramePr>
        <p:xfrm>
          <a:off x="2153156" y="958278"/>
          <a:ext cx="4039068" cy="3529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ZoneTexte 22">
            <a:extLst>
              <a:ext uri="{FF2B5EF4-FFF2-40B4-BE49-F238E27FC236}">
                <a16:creationId xmlns:a16="http://schemas.microsoft.com/office/drawing/2014/main" id="{6635E0F1-B74B-497B-B3F8-C70F1E118491}"/>
              </a:ext>
            </a:extLst>
          </p:cNvPr>
          <p:cNvSpPr txBox="1"/>
          <p:nvPr/>
        </p:nvSpPr>
        <p:spPr>
          <a:xfrm>
            <a:off x="5743300" y="1355862"/>
            <a:ext cx="2803358" cy="1107996"/>
          </a:xfrm>
          <a:prstGeom prst="rect">
            <a:avLst/>
          </a:prstGeom>
          <a:noFill/>
        </p:spPr>
        <p:txBody>
          <a:bodyPr wrap="square" rtlCol="0">
            <a:spAutoFit/>
          </a:bodyPr>
          <a:lstStyle/>
          <a:p>
            <a:pPr marL="285750" indent="-285750">
              <a:buFont typeface="Arial" panose="020B0604020202020204" pitchFamily="34" charset="0"/>
              <a:buChar char="•"/>
            </a:pPr>
            <a:r>
              <a:rPr lang="fr-FR" sz="1100" dirty="0"/>
              <a:t>Disposer d’une </a:t>
            </a:r>
            <a:r>
              <a:rPr lang="fr-FR" sz="1100" dirty="0" err="1"/>
              <a:t>cyberassurance</a:t>
            </a:r>
            <a:r>
              <a:rPr lang="fr-FR" sz="1100" dirty="0"/>
              <a:t> pour couvrir la perte d’exploitation</a:t>
            </a:r>
          </a:p>
          <a:p>
            <a:pPr marL="285750" indent="-285750">
              <a:buFont typeface="Arial" panose="020B0604020202020204" pitchFamily="34" charset="0"/>
              <a:buChar char="•"/>
            </a:pPr>
            <a:r>
              <a:rPr lang="fr-FR" sz="1100" dirty="0"/>
              <a:t>Maîtriser des risques liés aux sous-traitants </a:t>
            </a:r>
          </a:p>
          <a:p>
            <a:pPr marL="285750" indent="-285750">
              <a:buFont typeface="Arial" panose="020B0604020202020204" pitchFamily="34" charset="0"/>
              <a:buChar char="•"/>
            </a:pPr>
            <a:r>
              <a:rPr lang="fr-FR" sz="1100" dirty="0"/>
              <a:t>Sécuriser les systèmes et postes de travail</a:t>
            </a:r>
          </a:p>
        </p:txBody>
      </p:sp>
      <p:sp>
        <p:nvSpPr>
          <p:cNvPr id="24" name="ZoneTexte 23">
            <a:extLst>
              <a:ext uri="{FF2B5EF4-FFF2-40B4-BE49-F238E27FC236}">
                <a16:creationId xmlns:a16="http://schemas.microsoft.com/office/drawing/2014/main" id="{FA2CC0C5-82BF-49D9-A36D-6A460A81BE57}"/>
              </a:ext>
            </a:extLst>
          </p:cNvPr>
          <p:cNvSpPr txBox="1"/>
          <p:nvPr/>
        </p:nvSpPr>
        <p:spPr>
          <a:xfrm>
            <a:off x="5743300" y="3077226"/>
            <a:ext cx="2803358" cy="769441"/>
          </a:xfrm>
          <a:prstGeom prst="rect">
            <a:avLst/>
          </a:prstGeom>
          <a:noFill/>
        </p:spPr>
        <p:txBody>
          <a:bodyPr wrap="square" rtlCol="0">
            <a:spAutoFit/>
          </a:bodyPr>
          <a:lstStyle/>
          <a:p>
            <a:pPr marL="285750" indent="-285750">
              <a:buFont typeface="Arial" panose="020B0604020202020204" pitchFamily="34" charset="0"/>
              <a:buChar char="•"/>
            </a:pPr>
            <a:r>
              <a:rPr lang="fr-FR" sz="1100" dirty="0"/>
              <a:t>Répondre dans les délais aux sollicitations des autorités</a:t>
            </a:r>
          </a:p>
          <a:p>
            <a:pPr marL="285750" indent="-285750">
              <a:buFont typeface="Arial" panose="020B0604020202020204" pitchFamily="34" charset="0"/>
              <a:buChar char="•"/>
            </a:pPr>
            <a:r>
              <a:rPr lang="fr-FR" sz="1100" dirty="0"/>
              <a:t>Assurer la conformité aux lois et règlements applicables</a:t>
            </a:r>
          </a:p>
        </p:txBody>
      </p:sp>
      <p:sp>
        <p:nvSpPr>
          <p:cNvPr id="25" name="ZoneTexte 24">
            <a:extLst>
              <a:ext uri="{FF2B5EF4-FFF2-40B4-BE49-F238E27FC236}">
                <a16:creationId xmlns:a16="http://schemas.microsoft.com/office/drawing/2014/main" id="{308F419D-FE0A-4CB1-A021-9EF445F6C95E}"/>
              </a:ext>
            </a:extLst>
          </p:cNvPr>
          <p:cNvSpPr txBox="1"/>
          <p:nvPr/>
        </p:nvSpPr>
        <p:spPr>
          <a:xfrm>
            <a:off x="0" y="3230974"/>
            <a:ext cx="2803358" cy="769441"/>
          </a:xfrm>
          <a:prstGeom prst="rect">
            <a:avLst/>
          </a:prstGeom>
          <a:noFill/>
        </p:spPr>
        <p:txBody>
          <a:bodyPr wrap="square" rtlCol="0">
            <a:spAutoFit/>
          </a:bodyPr>
          <a:lstStyle/>
          <a:p>
            <a:pPr marL="285750" indent="-285750">
              <a:buFont typeface="Arial" panose="020B0604020202020204" pitchFamily="34" charset="0"/>
              <a:buChar char="•"/>
            </a:pPr>
            <a:r>
              <a:rPr lang="fr-FR" sz="1100" dirty="0"/>
              <a:t>Eviter les pénalités / rupture de contrat pour cause de non conformité</a:t>
            </a:r>
          </a:p>
          <a:p>
            <a:pPr marL="285750" indent="-285750">
              <a:buFont typeface="Arial" panose="020B0604020202020204" pitchFamily="34" charset="0"/>
              <a:buChar char="•"/>
            </a:pPr>
            <a:r>
              <a:rPr lang="fr-FR" sz="1100" dirty="0"/>
              <a:t>Assurer des résultats favorables en cas d’audit par des clients</a:t>
            </a:r>
          </a:p>
        </p:txBody>
      </p:sp>
      <p:sp>
        <p:nvSpPr>
          <p:cNvPr id="26" name="ZoneTexte 25">
            <a:extLst>
              <a:ext uri="{FF2B5EF4-FFF2-40B4-BE49-F238E27FC236}">
                <a16:creationId xmlns:a16="http://schemas.microsoft.com/office/drawing/2014/main" id="{FBE910BA-A7E9-46DA-AEFF-DAD614DEA05B}"/>
              </a:ext>
            </a:extLst>
          </p:cNvPr>
          <p:cNvSpPr txBox="1"/>
          <p:nvPr/>
        </p:nvSpPr>
        <p:spPr>
          <a:xfrm>
            <a:off x="0" y="1463754"/>
            <a:ext cx="2803358" cy="1107996"/>
          </a:xfrm>
          <a:prstGeom prst="rect">
            <a:avLst/>
          </a:prstGeom>
          <a:noFill/>
        </p:spPr>
        <p:txBody>
          <a:bodyPr wrap="square" rtlCol="0">
            <a:spAutoFit/>
          </a:bodyPr>
          <a:lstStyle/>
          <a:p>
            <a:pPr marL="285750" indent="-285750">
              <a:buFont typeface="Arial" panose="020B0604020202020204" pitchFamily="34" charset="0"/>
              <a:buChar char="•"/>
            </a:pPr>
            <a:r>
              <a:rPr lang="fr-FR" sz="1100" dirty="0"/>
              <a:t>Maîtriser les accès aux données critiques </a:t>
            </a:r>
          </a:p>
          <a:p>
            <a:pPr marL="285750" indent="-285750">
              <a:buFont typeface="Arial" panose="020B0604020202020204" pitchFamily="34" charset="0"/>
              <a:buChar char="•"/>
            </a:pPr>
            <a:r>
              <a:rPr lang="fr-FR" sz="1100" dirty="0"/>
              <a:t>Garantir la disponibilité et l’intégrité des services</a:t>
            </a:r>
          </a:p>
          <a:p>
            <a:pPr marL="285750" indent="-285750">
              <a:buFont typeface="Arial" panose="020B0604020202020204" pitchFamily="34" charset="0"/>
              <a:buChar char="•"/>
            </a:pPr>
            <a:r>
              <a:rPr lang="fr-FR" sz="1100" dirty="0">
                <a:sym typeface="Wingdings" panose="05000000000000000000" pitchFamily="2" charset="2"/>
              </a:rPr>
              <a:t>Investir là où c’est nécessaire et important</a:t>
            </a:r>
            <a:endParaRPr lang="fr-FR" sz="1100" dirty="0"/>
          </a:p>
        </p:txBody>
      </p:sp>
    </p:spTree>
    <p:extLst>
      <p:ext uri="{BB962C8B-B14F-4D97-AF65-F5344CB8AC3E}">
        <p14:creationId xmlns:p14="http://schemas.microsoft.com/office/powerpoint/2010/main" val="1376087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2A5FE703-0B50-2145-974D-8B65F536FF26}"/>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Comment se lancer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4103548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COMMENT SE LANCER ?</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19</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graphicFrame>
        <p:nvGraphicFramePr>
          <p:cNvPr id="3" name="Diagramme 2">
            <a:extLst>
              <a:ext uri="{FF2B5EF4-FFF2-40B4-BE49-F238E27FC236}">
                <a16:creationId xmlns:a16="http://schemas.microsoft.com/office/drawing/2014/main" id="{A765BD34-9699-4032-B9A3-691E6B098953}"/>
              </a:ext>
            </a:extLst>
          </p:cNvPr>
          <p:cNvGraphicFramePr/>
          <p:nvPr>
            <p:extLst>
              <p:ext uri="{D42A27DB-BD31-4B8C-83A1-F6EECF244321}">
                <p14:modId xmlns:p14="http://schemas.microsoft.com/office/powerpoint/2010/main" val="840941479"/>
              </p:ext>
            </p:extLst>
          </p:nvPr>
        </p:nvGraphicFramePr>
        <p:xfrm>
          <a:off x="1066800" y="1190119"/>
          <a:ext cx="5851585" cy="34736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ZoneTexte 3">
            <a:extLst>
              <a:ext uri="{FF2B5EF4-FFF2-40B4-BE49-F238E27FC236}">
                <a16:creationId xmlns:a16="http://schemas.microsoft.com/office/drawing/2014/main" id="{78D0C556-9118-4D03-9103-8AD50A27D9E8}"/>
              </a:ext>
            </a:extLst>
          </p:cNvPr>
          <p:cNvSpPr txBox="1"/>
          <p:nvPr/>
        </p:nvSpPr>
        <p:spPr>
          <a:xfrm>
            <a:off x="4735902" y="958278"/>
            <a:ext cx="3450566" cy="461665"/>
          </a:xfrm>
          <a:prstGeom prst="rect">
            <a:avLst/>
          </a:prstGeom>
          <a:noFill/>
        </p:spPr>
        <p:txBody>
          <a:bodyPr wrap="square" rtlCol="0">
            <a:spAutoFit/>
          </a:bodyPr>
          <a:lstStyle/>
          <a:p>
            <a:r>
              <a:rPr lang="fr-FR" sz="1200" dirty="0"/>
              <a:t>Qu’est-ce qui est le plus important pour vous ? Quelles données ? Quels processus ?</a:t>
            </a:r>
          </a:p>
        </p:txBody>
      </p:sp>
      <p:sp>
        <p:nvSpPr>
          <p:cNvPr id="26" name="ZoneTexte 25">
            <a:extLst>
              <a:ext uri="{FF2B5EF4-FFF2-40B4-BE49-F238E27FC236}">
                <a16:creationId xmlns:a16="http://schemas.microsoft.com/office/drawing/2014/main" id="{510E7E11-8A28-4A80-AE33-7F7BC988119B}"/>
              </a:ext>
            </a:extLst>
          </p:cNvPr>
          <p:cNvSpPr txBox="1"/>
          <p:nvPr/>
        </p:nvSpPr>
        <p:spPr>
          <a:xfrm>
            <a:off x="6019800" y="2116699"/>
            <a:ext cx="3124200" cy="1938992"/>
          </a:xfrm>
          <a:prstGeom prst="rect">
            <a:avLst/>
          </a:prstGeom>
          <a:noFill/>
        </p:spPr>
        <p:txBody>
          <a:bodyPr wrap="square" rtlCol="0">
            <a:spAutoFit/>
          </a:bodyPr>
          <a:lstStyle/>
          <a:p>
            <a:r>
              <a:rPr lang="fr-FR" sz="1200" dirty="0"/>
              <a:t>Mesures techniques ET organisationnelles</a:t>
            </a:r>
          </a:p>
          <a:p>
            <a:r>
              <a:rPr lang="fr-FR" sz="1200" dirty="0"/>
              <a:t>Gestions des risques</a:t>
            </a:r>
          </a:p>
          <a:p>
            <a:r>
              <a:rPr lang="fr-FR" sz="1200" dirty="0"/>
              <a:t>Quelques exemples :</a:t>
            </a:r>
          </a:p>
          <a:p>
            <a:pPr marL="171450" indent="-171450">
              <a:buFont typeface="Arial" panose="020B0604020202020204" pitchFamily="34" charset="0"/>
              <a:buChar char="•"/>
            </a:pPr>
            <a:r>
              <a:rPr lang="fr-FR" sz="1200" dirty="0">
                <a:hlinkClick r:id="rId8"/>
              </a:rPr>
              <a:t>Mesures élémentaires de la CNIL</a:t>
            </a:r>
            <a:endParaRPr lang="fr-FR" sz="1200" dirty="0"/>
          </a:p>
          <a:p>
            <a:pPr marL="171450" indent="-171450">
              <a:buFont typeface="Arial" panose="020B0604020202020204" pitchFamily="34" charset="0"/>
              <a:buChar char="•"/>
            </a:pPr>
            <a:r>
              <a:rPr lang="fr-FR" sz="1200" dirty="0"/>
              <a:t>Outillages + processus associés</a:t>
            </a:r>
          </a:p>
          <a:p>
            <a:pPr marL="171450" indent="-171450">
              <a:buFont typeface="Arial" panose="020B0604020202020204" pitchFamily="34" charset="0"/>
              <a:buChar char="•"/>
            </a:pPr>
            <a:r>
              <a:rPr lang="fr-FR" sz="1200" b="1" dirty="0">
                <a:solidFill>
                  <a:srgbClr val="FF0000"/>
                </a:solidFill>
              </a:rPr>
              <a:t>Backup</a:t>
            </a:r>
          </a:p>
          <a:p>
            <a:pPr marL="171450" indent="-171450">
              <a:buFont typeface="Arial" panose="020B0604020202020204" pitchFamily="34" charset="0"/>
              <a:buChar char="•"/>
            </a:pPr>
            <a:r>
              <a:rPr lang="fr-FR" sz="1200" dirty="0"/>
              <a:t>Analyse de risques : EBIOS</a:t>
            </a:r>
          </a:p>
          <a:p>
            <a:pPr marL="171450" indent="-171450">
              <a:buFont typeface="Arial" panose="020B0604020202020204" pitchFamily="34" charset="0"/>
              <a:buChar char="•"/>
            </a:pPr>
            <a:r>
              <a:rPr lang="fr-FR" sz="1200" dirty="0"/>
              <a:t>ssi.economie.gouv.fr</a:t>
            </a:r>
          </a:p>
          <a:p>
            <a:pPr marL="171450" indent="-171450">
              <a:buFont typeface="Arial" panose="020B0604020202020204" pitchFamily="34" charset="0"/>
              <a:buChar char="•"/>
            </a:pPr>
            <a:r>
              <a:rPr lang="fr-FR" sz="1200" dirty="0"/>
              <a:t>CIS, NIST, ANSSI, ISF, ISO 27001, etc.</a:t>
            </a:r>
          </a:p>
          <a:p>
            <a:pPr marL="171450" indent="-171450">
              <a:buFont typeface="Arial" panose="020B0604020202020204" pitchFamily="34" charset="0"/>
              <a:buChar char="•"/>
            </a:pPr>
            <a:endParaRPr lang="fr-FR" sz="1200" dirty="0"/>
          </a:p>
        </p:txBody>
      </p:sp>
      <p:sp>
        <p:nvSpPr>
          <p:cNvPr id="27" name="ZoneTexte 26">
            <a:extLst>
              <a:ext uri="{FF2B5EF4-FFF2-40B4-BE49-F238E27FC236}">
                <a16:creationId xmlns:a16="http://schemas.microsoft.com/office/drawing/2014/main" id="{AF8848B9-A13C-4753-BDFD-27F843768B93}"/>
              </a:ext>
            </a:extLst>
          </p:cNvPr>
          <p:cNvSpPr txBox="1"/>
          <p:nvPr/>
        </p:nvSpPr>
        <p:spPr>
          <a:xfrm>
            <a:off x="5518030" y="4065033"/>
            <a:ext cx="3450566" cy="830997"/>
          </a:xfrm>
          <a:prstGeom prst="rect">
            <a:avLst/>
          </a:prstGeom>
          <a:noFill/>
        </p:spPr>
        <p:txBody>
          <a:bodyPr wrap="square" rtlCol="0">
            <a:spAutoFit/>
          </a:bodyPr>
          <a:lstStyle/>
          <a:p>
            <a:r>
              <a:rPr lang="fr-FR" sz="1200" dirty="0"/>
              <a:t>Outils de détection</a:t>
            </a:r>
          </a:p>
          <a:p>
            <a:r>
              <a:rPr lang="fr-FR" sz="1200" dirty="0"/>
              <a:t>Formation des collaborateurs</a:t>
            </a:r>
          </a:p>
          <a:p>
            <a:r>
              <a:rPr lang="fr-FR" sz="1200" dirty="0"/>
              <a:t>Processus pour la prise en compte</a:t>
            </a:r>
          </a:p>
          <a:p>
            <a:r>
              <a:rPr lang="fr-FR" sz="1200" dirty="0"/>
              <a:t>SOC</a:t>
            </a:r>
          </a:p>
        </p:txBody>
      </p:sp>
      <p:sp>
        <p:nvSpPr>
          <p:cNvPr id="28" name="ZoneTexte 27">
            <a:extLst>
              <a:ext uri="{FF2B5EF4-FFF2-40B4-BE49-F238E27FC236}">
                <a16:creationId xmlns:a16="http://schemas.microsoft.com/office/drawing/2014/main" id="{CDF52D7E-7207-48D2-90B6-6563077BA400}"/>
              </a:ext>
            </a:extLst>
          </p:cNvPr>
          <p:cNvSpPr txBox="1"/>
          <p:nvPr/>
        </p:nvSpPr>
        <p:spPr>
          <a:xfrm>
            <a:off x="0" y="3658731"/>
            <a:ext cx="2383766" cy="1384995"/>
          </a:xfrm>
          <a:prstGeom prst="rect">
            <a:avLst/>
          </a:prstGeom>
          <a:noFill/>
        </p:spPr>
        <p:txBody>
          <a:bodyPr wrap="square" rtlCol="0">
            <a:spAutoFit/>
          </a:bodyPr>
          <a:lstStyle/>
          <a:p>
            <a:r>
              <a:rPr lang="fr-FR" sz="1200" dirty="0"/>
              <a:t>Définir les processus et procédures pour répondre aux incidents : qui contacter ?A qui communiquer et comment ? Comment limiter l’impact ? Plan de continuité d’activité</a:t>
            </a:r>
          </a:p>
          <a:p>
            <a:r>
              <a:rPr lang="fr-FR" sz="1200" dirty="0"/>
              <a:t>S’entraîner</a:t>
            </a:r>
          </a:p>
        </p:txBody>
      </p:sp>
      <p:sp>
        <p:nvSpPr>
          <p:cNvPr id="29" name="ZoneTexte 28">
            <a:extLst>
              <a:ext uri="{FF2B5EF4-FFF2-40B4-BE49-F238E27FC236}">
                <a16:creationId xmlns:a16="http://schemas.microsoft.com/office/drawing/2014/main" id="{9665ACEA-63A8-4011-9909-CE534BBF7D6F}"/>
              </a:ext>
            </a:extLst>
          </p:cNvPr>
          <p:cNvSpPr txBox="1"/>
          <p:nvPr/>
        </p:nvSpPr>
        <p:spPr>
          <a:xfrm>
            <a:off x="100642" y="1744707"/>
            <a:ext cx="1844194" cy="1384995"/>
          </a:xfrm>
          <a:prstGeom prst="rect">
            <a:avLst/>
          </a:prstGeom>
          <a:noFill/>
        </p:spPr>
        <p:txBody>
          <a:bodyPr wrap="square" rtlCol="0">
            <a:spAutoFit/>
          </a:bodyPr>
          <a:lstStyle/>
          <a:p>
            <a:r>
              <a:rPr lang="fr-FR" sz="1200" dirty="0"/>
              <a:t>Définir les plans de reprises d’activité et les tester;</a:t>
            </a:r>
          </a:p>
          <a:p>
            <a:r>
              <a:rPr lang="fr-FR" sz="1200" dirty="0"/>
              <a:t>Définir en amont quelles fonctions métier et quelles applications sont prioritaires </a:t>
            </a:r>
          </a:p>
        </p:txBody>
      </p:sp>
    </p:spTree>
    <p:extLst>
      <p:ext uri="{BB962C8B-B14F-4D97-AF65-F5344CB8AC3E}">
        <p14:creationId xmlns:p14="http://schemas.microsoft.com/office/powerpoint/2010/main" val="2584467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
          <p:cNvSpPr txBox="1">
            <a:spLocks noGrp="1"/>
          </p:cNvSpPr>
          <p:nvPr>
            <p:ph type="title"/>
          </p:nvPr>
        </p:nvSpPr>
        <p:spPr>
          <a:xfrm>
            <a:off x="457200" y="441118"/>
            <a:ext cx="8229600" cy="537973"/>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ts val="2300"/>
              <a:buFont typeface="Roboto Slab"/>
              <a:buNone/>
            </a:pPr>
            <a:r>
              <a:rPr lang="fr-FR" dirty="0">
                <a:latin typeface="Roboto Slab"/>
                <a:ea typeface="Roboto Slab"/>
                <a:cs typeface="Roboto Slab"/>
                <a:sym typeface="Roboto Slab"/>
              </a:rPr>
              <a:t>NOTRE ANIMATEUR</a:t>
            </a:r>
            <a:endParaRPr dirty="0">
              <a:latin typeface="Roboto Slab"/>
              <a:ea typeface="Roboto Slab"/>
              <a:cs typeface="Roboto Slab"/>
              <a:sym typeface="Roboto Slab"/>
            </a:endParaRPr>
          </a:p>
        </p:txBody>
      </p:sp>
      <p:sp>
        <p:nvSpPr>
          <p:cNvPr id="197" name="Google Shape;197;p2"/>
          <p:cNvSpPr txBox="1"/>
          <p:nvPr/>
        </p:nvSpPr>
        <p:spPr>
          <a:xfrm>
            <a:off x="3124200" y="3865271"/>
            <a:ext cx="3462544" cy="615523"/>
          </a:xfrm>
          <a:prstGeom prst="rect">
            <a:avLst/>
          </a:prstGeom>
          <a:noFill/>
          <a:ln>
            <a:noFill/>
          </a:ln>
        </p:spPr>
        <p:txBody>
          <a:bodyPr spcFirstLastPara="1" wrap="square" lIns="91425" tIns="91425" rIns="91425" bIns="91425" anchor="t" anchorCtr="0">
            <a:spAutoFit/>
          </a:bodyPr>
          <a:lstStyle/>
          <a:p>
            <a:pPr lvl="1" algn="ctr">
              <a:buSzPts val="1400"/>
            </a:pPr>
            <a:r>
              <a:rPr lang="fr-FR" b="0" i="0" u="none" strike="noStrike" cap="none" dirty="0">
                <a:solidFill>
                  <a:schemeClr val="dk1"/>
                </a:solidFill>
                <a:latin typeface="Arial"/>
                <a:ea typeface="Arial"/>
                <a:cs typeface="Arial"/>
                <a:sym typeface="Arial"/>
              </a:rPr>
              <a:t>Yann GOZLAN</a:t>
            </a:r>
          </a:p>
          <a:p>
            <a:pPr lvl="1" algn="ctr">
              <a:buSzPts val="1400"/>
            </a:pPr>
            <a:r>
              <a:rPr lang="fr-FR" dirty="0">
                <a:solidFill>
                  <a:schemeClr val="dk1"/>
                </a:solidFill>
              </a:rPr>
              <a:t>Président de </a:t>
            </a:r>
            <a:r>
              <a:rPr lang="fr-FR" dirty="0" err="1">
                <a:solidFill>
                  <a:schemeClr val="dk1"/>
                </a:solidFill>
              </a:rPr>
              <a:t>Creative</a:t>
            </a:r>
            <a:r>
              <a:rPr lang="fr-FR" dirty="0">
                <a:solidFill>
                  <a:schemeClr val="dk1"/>
                </a:solidFill>
              </a:rPr>
              <a:t> </a:t>
            </a:r>
            <a:r>
              <a:rPr lang="fr-FR" dirty="0" err="1">
                <a:solidFill>
                  <a:schemeClr val="dk1"/>
                </a:solidFill>
              </a:rPr>
              <a:t>Valley</a:t>
            </a:r>
            <a:endParaRPr b="0" i="0" u="none" strike="noStrike" cap="none" dirty="0">
              <a:solidFill>
                <a:srgbClr val="000000"/>
              </a:solidFill>
              <a:latin typeface="Arial"/>
              <a:ea typeface="Arial"/>
              <a:cs typeface="Arial"/>
              <a:sym typeface="Arial"/>
            </a:endParaRPr>
          </a:p>
        </p:txBody>
      </p:sp>
      <p:pic>
        <p:nvPicPr>
          <p:cNvPr id="198" name="Google Shape;198;p2"/>
          <p:cNvPicPr preferRelativeResize="0"/>
          <p:nvPr/>
        </p:nvPicPr>
        <p:blipFill rotWithShape="1">
          <a:blip r:embed="rId3">
            <a:alphaModFix/>
          </a:blip>
          <a:srcRect/>
          <a:stretch/>
        </p:blipFill>
        <p:spPr>
          <a:xfrm>
            <a:off x="7148466" y="120008"/>
            <a:ext cx="590401" cy="590401"/>
          </a:xfrm>
          <a:prstGeom prst="rect">
            <a:avLst/>
          </a:prstGeom>
          <a:noFill/>
          <a:ln>
            <a:noFill/>
          </a:ln>
        </p:spPr>
      </p:pic>
      <p:pic>
        <p:nvPicPr>
          <p:cNvPr id="199" name="Google Shape;199;p2"/>
          <p:cNvPicPr preferRelativeResize="0"/>
          <p:nvPr/>
        </p:nvPicPr>
        <p:blipFill rotWithShape="1">
          <a:blip r:embed="rId4">
            <a:alphaModFix/>
          </a:blip>
          <a:srcRect/>
          <a:stretch/>
        </p:blipFill>
        <p:spPr>
          <a:xfrm>
            <a:off x="7814725" y="114460"/>
            <a:ext cx="1307805" cy="557507"/>
          </a:xfrm>
          <a:prstGeom prst="rect">
            <a:avLst/>
          </a:prstGeom>
          <a:noFill/>
          <a:ln>
            <a:noFill/>
          </a:ln>
        </p:spPr>
      </p:pic>
      <p:sp>
        <p:nvSpPr>
          <p:cNvPr id="9" name="Google Shape;238;p7">
            <a:extLst>
              <a:ext uri="{FF2B5EF4-FFF2-40B4-BE49-F238E27FC236}">
                <a16:creationId xmlns:a16="http://schemas.microsoft.com/office/drawing/2014/main" id="{8F2305EA-2783-F149-9B23-2959D79144C0}"/>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750" dirty="0">
                <a:solidFill>
                  <a:schemeClr val="tx1"/>
                </a:solidFill>
                <a:latin typeface="Roboto Slab Light" pitchFamily="2" charset="0"/>
                <a:ea typeface="Roboto Slab Light" pitchFamily="2" charset="0"/>
              </a:rPr>
              <a:t>© DEFI • La Mode de France X CREATIVE VALLEY</a:t>
            </a:r>
          </a:p>
        </p:txBody>
      </p:sp>
      <p:pic>
        <p:nvPicPr>
          <p:cNvPr id="3" name="Image 2">
            <a:extLst>
              <a:ext uri="{FF2B5EF4-FFF2-40B4-BE49-F238E27FC236}">
                <a16:creationId xmlns:a16="http://schemas.microsoft.com/office/drawing/2014/main" id="{06E43C4C-F0AF-D046-97EF-1F0339E13A76}"/>
              </a:ext>
            </a:extLst>
          </p:cNvPr>
          <p:cNvPicPr>
            <a:picLocks noChangeAspect="1"/>
          </p:cNvPicPr>
          <p:nvPr/>
        </p:nvPicPr>
        <p:blipFill>
          <a:blip r:embed="rId5">
            <a:grayscl/>
          </a:blip>
          <a:stretch>
            <a:fillRect/>
          </a:stretch>
        </p:blipFill>
        <p:spPr>
          <a:xfrm>
            <a:off x="3585472" y="1301750"/>
            <a:ext cx="2540000" cy="2540000"/>
          </a:xfrm>
          <a:prstGeom prst="ellipse">
            <a:avLst/>
          </a:prstGeom>
        </p:spPr>
      </p:pic>
    </p:spTree>
    <p:extLst>
      <p:ext uri="{BB962C8B-B14F-4D97-AF65-F5344CB8AC3E}">
        <p14:creationId xmlns:p14="http://schemas.microsoft.com/office/powerpoint/2010/main" val="2761532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D63A1BEC-687B-FD42-86EE-90E49A77272F}"/>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89" y="318968"/>
            <a:ext cx="8302307"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Comment mesurer l’efficacité de ma démarche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2720824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MESURER L’EFFICACITÉ DE MA DÉMARCHE</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21</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64FAB76F-E66B-1747-9964-082ED34D6229}"/>
              </a:ext>
            </a:extLst>
          </p:cNvPr>
          <p:cNvSpPr>
            <a:spLocks noGrp="1"/>
          </p:cNvSpPr>
          <p:nvPr>
            <p:ph type="body" idx="1"/>
          </p:nvPr>
        </p:nvSpPr>
        <p:spPr>
          <a:xfrm>
            <a:off x="456360" y="1070591"/>
            <a:ext cx="8229481" cy="3374219"/>
          </a:xfrm>
        </p:spPr>
        <p:txBody>
          <a:bodyPr/>
          <a:lstStyle/>
          <a:p>
            <a:r>
              <a:rPr lang="fr-FR" dirty="0"/>
              <a:t>Y’a-t-il une liste de fonction métier clé ?</a:t>
            </a:r>
          </a:p>
          <a:p>
            <a:r>
              <a:rPr lang="fr-FR" dirty="0"/>
              <a:t>Quel est le résultat des tests de Plan de Reprise d’activité ? Est-il satisfaisant ?</a:t>
            </a:r>
          </a:p>
          <a:p>
            <a:r>
              <a:rPr lang="fr-FR" dirty="0"/>
              <a:t>Quels sont les résultats des activités de sensibilisation des collaborateurs ?</a:t>
            </a:r>
          </a:p>
          <a:p>
            <a:r>
              <a:rPr lang="fr-FR" dirty="0"/>
              <a:t>Quelle est l’évolution du nombre d’incidents ? Des temps de détection ? De réponse ? De leurs impacts sur le fonctionnement de l’entreprise ?</a:t>
            </a:r>
          </a:p>
          <a:p>
            <a:r>
              <a:rPr lang="fr-FR" dirty="0"/>
              <a:t>Est-ce qu’un </a:t>
            </a:r>
            <a:r>
              <a:rPr lang="fr-FR" dirty="0" err="1"/>
              <a:t>reporting</a:t>
            </a:r>
            <a:r>
              <a:rPr lang="fr-FR" dirty="0"/>
              <a:t> est fait à la direction générale et est-ce qu’il est compréhensible ?</a:t>
            </a: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Tree>
    <p:extLst>
      <p:ext uri="{BB962C8B-B14F-4D97-AF65-F5344CB8AC3E}">
        <p14:creationId xmlns:p14="http://schemas.microsoft.com/office/powerpoint/2010/main" val="509646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BB65BFE6-2C7C-9443-B678-B7E6F3366A55}"/>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Quels sont les sujets à anticiper ?</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2893031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QUELS SONT LES SUJETS À ANTICIPER ?</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23</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64FAB76F-E66B-1747-9964-082ED34D6229}"/>
              </a:ext>
            </a:extLst>
          </p:cNvPr>
          <p:cNvSpPr>
            <a:spLocks noGrp="1"/>
          </p:cNvSpPr>
          <p:nvPr>
            <p:ph type="body" idx="1"/>
          </p:nvPr>
        </p:nvSpPr>
        <p:spPr>
          <a:xfrm>
            <a:off x="456360" y="1070591"/>
            <a:ext cx="8229481" cy="3374219"/>
          </a:xfrm>
        </p:spPr>
        <p:txBody>
          <a:bodyPr/>
          <a:lstStyle/>
          <a:p>
            <a:r>
              <a:rPr lang="fr-FR" sz="1200" dirty="0"/>
              <a:t>DORA (résilience aux incidents liés aux TIC) : </a:t>
            </a:r>
            <a:r>
              <a:rPr lang="fr-FR" sz="1200" dirty="0">
                <a:hlinkClick r:id="rId3"/>
              </a:rPr>
              <a:t>https://eur-lex.europa.eu/legal-content/EN/TXT/?uri=CELEX%3A52020PC0595</a:t>
            </a:r>
            <a:endParaRPr lang="fr-FR" sz="1200" dirty="0"/>
          </a:p>
          <a:p>
            <a:endParaRPr lang="fr-FR" sz="1200" dirty="0"/>
          </a:p>
          <a:p>
            <a:r>
              <a:rPr lang="fr-FR" sz="1200" dirty="0"/>
              <a:t>Digital Service </a:t>
            </a:r>
            <a:r>
              <a:rPr lang="fr-FR" sz="1200" dirty="0" err="1"/>
              <a:t>Act</a:t>
            </a:r>
            <a:r>
              <a:rPr lang="fr-FR" sz="1200" dirty="0"/>
              <a:t> </a:t>
            </a:r>
            <a:r>
              <a:rPr lang="fr-FR" sz="1200" dirty="0">
                <a:hlinkClick r:id="rId4"/>
              </a:rPr>
              <a:t>https://ec.europa.eu/info/strategy/priorities-2019-2024/europe-fit-digital-age/digital-services-act-ensuring-safe-and-accountable-online-environment_en</a:t>
            </a:r>
            <a:r>
              <a:rPr lang="fr-FR" sz="1200" dirty="0"/>
              <a:t> </a:t>
            </a:r>
          </a:p>
          <a:p>
            <a:endParaRPr lang="fr-FR" sz="1200" dirty="0"/>
          </a:p>
          <a:p>
            <a:r>
              <a:rPr lang="fr-FR" sz="1200" dirty="0"/>
              <a:t>Digital </a:t>
            </a:r>
            <a:r>
              <a:rPr lang="fr-FR" sz="1200" dirty="0" err="1"/>
              <a:t>Market</a:t>
            </a:r>
            <a:r>
              <a:rPr lang="fr-FR" sz="1200" dirty="0"/>
              <a:t> </a:t>
            </a:r>
            <a:r>
              <a:rPr lang="fr-FR" sz="1200" dirty="0" err="1"/>
              <a:t>Act</a:t>
            </a:r>
            <a:r>
              <a:rPr lang="fr-FR" sz="1200" dirty="0"/>
              <a:t> </a:t>
            </a:r>
            <a:r>
              <a:rPr lang="fr-FR" sz="1200" dirty="0">
                <a:hlinkClick r:id="rId5"/>
              </a:rPr>
              <a:t>https://ec.europa.eu/info/strategy/priorities-2019-2024/europe-fit-digital-age/digital-markets-act-ensuring-fair-and-open-digital-markets_en</a:t>
            </a:r>
            <a:endParaRPr lang="fr-FR" sz="1200" dirty="0"/>
          </a:p>
          <a:p>
            <a:endParaRPr lang="fr-FR" sz="1200" dirty="0"/>
          </a:p>
          <a:p>
            <a:r>
              <a:rPr lang="fr-FR" sz="1200" dirty="0"/>
              <a:t>Identité numérique pour tous : </a:t>
            </a:r>
            <a:r>
              <a:rPr lang="fr-FR" sz="1200" dirty="0">
                <a:hlinkClick r:id="rId6"/>
              </a:rPr>
              <a:t>https://ec.europa.eu/info/strategy/priorities-2019-2024/europe-fit-digital-age/european-digital-identity_fr</a:t>
            </a:r>
            <a:endParaRPr lang="fr-FR" sz="1200" dirty="0"/>
          </a:p>
          <a:p>
            <a:endParaRPr lang="fr-FR" sz="1200" dirty="0"/>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Tree>
    <p:extLst>
      <p:ext uri="{BB962C8B-B14F-4D97-AF65-F5344CB8AC3E}">
        <p14:creationId xmlns:p14="http://schemas.microsoft.com/office/powerpoint/2010/main" val="122833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B7721341-4BCA-CE4F-BFF4-CED785EDDD5F}"/>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Récapitulons</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1843735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8877EC46-3198-224C-9ABC-1ED8BE60C9BB}"/>
              </a:ext>
            </a:extLst>
          </p:cNvPr>
          <p:cNvSpPr>
            <a:spLocks noGrp="1"/>
          </p:cNvSpPr>
          <p:nvPr>
            <p:ph type="title"/>
          </p:nvPr>
        </p:nvSpPr>
        <p:spPr/>
        <p:txBody>
          <a:bodyPr/>
          <a:lstStyle/>
          <a:p>
            <a:r>
              <a:rPr lang="fr-FR" dirty="0">
                <a:latin typeface="Roboto Slab Medium" pitchFamily="2" charset="0"/>
                <a:ea typeface="Roboto Slab Medium" pitchFamily="2" charset="0"/>
              </a:rPr>
              <a:t>MA CHECK-LIST</a:t>
            </a:r>
          </a:p>
        </p:txBody>
      </p:sp>
      <p:sp>
        <p:nvSpPr>
          <p:cNvPr id="6" name="Espace réservé du texte 5">
            <a:extLst>
              <a:ext uri="{FF2B5EF4-FFF2-40B4-BE49-F238E27FC236}">
                <a16:creationId xmlns:a16="http://schemas.microsoft.com/office/drawing/2014/main" id="{D53447AE-9B23-9B49-A2D1-901C1D5427B9}"/>
              </a:ext>
            </a:extLst>
          </p:cNvPr>
          <p:cNvSpPr>
            <a:spLocks noGrp="1"/>
          </p:cNvSpPr>
          <p:nvPr>
            <p:ph type="body" idx="1"/>
          </p:nvPr>
        </p:nvSpPr>
        <p:spPr/>
        <p:txBody>
          <a:bodyPr/>
          <a:lstStyle/>
          <a:p>
            <a:r>
              <a:rPr lang="fr-FR" dirty="0"/>
              <a:t>Est-ce que la personne en charge de la cybersécurité a une position indépendante au sein de mon organisation ?</a:t>
            </a:r>
          </a:p>
          <a:p>
            <a:r>
              <a:rPr lang="fr-FR" dirty="0"/>
              <a:t>Est-ce que je sais ce que je veux protéger ?</a:t>
            </a:r>
          </a:p>
          <a:p>
            <a:r>
              <a:rPr lang="fr-FR" dirty="0"/>
              <a:t>Est-ce que je sais de quoi je veux protéger ce qui est important ?</a:t>
            </a:r>
          </a:p>
          <a:p>
            <a:r>
              <a:rPr lang="fr-FR" dirty="0"/>
              <a:t>Est-ce que je sais comment protéger ces éléments importants ?</a:t>
            </a:r>
          </a:p>
          <a:p>
            <a:r>
              <a:rPr lang="fr-FR" dirty="0"/>
              <a:t>Est-ce que je sais que faire en cas d’incidents ?</a:t>
            </a:r>
          </a:p>
          <a:p>
            <a:r>
              <a:rPr lang="fr-FR" dirty="0"/>
              <a:t>Est-ce que je suis dans une démarche d’amélioration continue ?</a:t>
            </a:r>
          </a:p>
        </p:txBody>
      </p:sp>
      <p:sp>
        <p:nvSpPr>
          <p:cNvPr id="4" name="Google Shape;238;p7">
            <a:extLst>
              <a:ext uri="{FF2B5EF4-FFF2-40B4-BE49-F238E27FC236}">
                <a16:creationId xmlns:a16="http://schemas.microsoft.com/office/drawing/2014/main" id="{E11700C7-54DB-AB42-934B-7B3D47C18B03}"/>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
        <p:nvSpPr>
          <p:cNvPr id="2" name="Espace réservé du numéro de diapositive 1">
            <a:extLst>
              <a:ext uri="{FF2B5EF4-FFF2-40B4-BE49-F238E27FC236}">
                <a16:creationId xmlns:a16="http://schemas.microsoft.com/office/drawing/2014/main" id="{B5C7D939-BCD4-5547-BE0A-D2D7409AF8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25</a:t>
            </a:fld>
            <a:endParaRPr lang="fr-FR"/>
          </a:p>
        </p:txBody>
      </p:sp>
    </p:spTree>
    <p:extLst>
      <p:ext uri="{BB962C8B-B14F-4D97-AF65-F5344CB8AC3E}">
        <p14:creationId xmlns:p14="http://schemas.microsoft.com/office/powerpoint/2010/main" val="2879386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AFEE0809-A77D-A14C-89C5-C7493F4747D2}"/>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Pour s’inspirer</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327102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0" y="757083"/>
            <a:ext cx="8229600" cy="305361"/>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SOURCES</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27</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DDBB6667-4100-784C-8FEA-DF52DE278858}"/>
              </a:ext>
            </a:extLst>
          </p:cNvPr>
          <p:cNvSpPr>
            <a:spLocks noGrp="1"/>
          </p:cNvSpPr>
          <p:nvPr>
            <p:ph type="body" idx="1"/>
          </p:nvPr>
        </p:nvSpPr>
        <p:spPr/>
        <p:txBody>
          <a:bodyPr/>
          <a:lstStyle/>
          <a:p>
            <a:r>
              <a:rPr lang="fr-FR" dirty="0"/>
              <a:t>Panorama des menaces et incidents 2021 publié par l’Agence Nationale de la Sécurité des Systèmes d’Information (ANSSI) : </a:t>
            </a:r>
            <a:r>
              <a:rPr lang="fr-FR" dirty="0">
                <a:hlinkClick r:id="rId3"/>
              </a:rPr>
              <a:t>https://cert.ssi.gouv.fr/cti/CERTFR-2022-CTI-002/</a:t>
            </a:r>
            <a:endParaRPr lang="fr-FR" dirty="0"/>
          </a:p>
          <a:p>
            <a:r>
              <a:rPr lang="fr-FR" dirty="0"/>
              <a:t>Le rapport </a:t>
            </a:r>
            <a:r>
              <a:rPr lang="fr-FR" dirty="0" err="1"/>
              <a:t>Verizon</a:t>
            </a:r>
            <a:r>
              <a:rPr lang="fr-FR" dirty="0"/>
              <a:t> 2021 : </a:t>
            </a:r>
            <a:r>
              <a:rPr lang="fr-FR" dirty="0">
                <a:hlinkClick r:id="rId4"/>
              </a:rPr>
              <a:t>https://www.verizon.com/business/resources/reports/dbir/</a:t>
            </a:r>
            <a:endParaRPr lang="fr-FR" dirty="0"/>
          </a:p>
          <a:p>
            <a:r>
              <a:rPr lang="fr-FR" dirty="0"/>
              <a:t>Rapport sur les menaces de Sophos : </a:t>
            </a:r>
            <a:r>
              <a:rPr lang="fr-FR" dirty="0">
                <a:hlinkClick r:id="rId5"/>
              </a:rPr>
              <a:t>https://news.sophos.com/fr-fr/2020/11/24/rapport-sur-les-menaces-2021-sophos/</a:t>
            </a:r>
            <a:endParaRPr lang="fr-FR" dirty="0"/>
          </a:p>
          <a:p>
            <a:r>
              <a:rPr lang="fr-FR" dirty="0"/>
              <a:t>Autodiagnostics de cybersécurité du ministère de l’économie : ssi.economie.gouv.fr</a:t>
            </a:r>
          </a:p>
          <a:p>
            <a:endParaRPr lang="fr-FR" dirty="0"/>
          </a:p>
          <a:p>
            <a:endParaRPr lang="fr-FR" dirty="0"/>
          </a:p>
          <a:p>
            <a:pPr marL="114300" indent="0">
              <a:buNone/>
            </a:pPr>
            <a:endParaRPr lang="fr-FR" dirty="0"/>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Tree>
    <p:extLst>
      <p:ext uri="{BB962C8B-B14F-4D97-AF65-F5344CB8AC3E}">
        <p14:creationId xmlns:p14="http://schemas.microsoft.com/office/powerpoint/2010/main" val="1963995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76A54463-0929-0242-9D58-EDFE63C8BCFB}"/>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Contact</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977295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0" y="757083"/>
            <a:ext cx="8229600" cy="305361"/>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NOS CONTACTS</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29</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DDBB6667-4100-784C-8FEA-DF52DE278858}"/>
              </a:ext>
            </a:extLst>
          </p:cNvPr>
          <p:cNvSpPr>
            <a:spLocks noGrp="1"/>
          </p:cNvSpPr>
          <p:nvPr>
            <p:ph type="body" idx="1"/>
          </p:nvPr>
        </p:nvSpPr>
        <p:spPr/>
        <p:txBody>
          <a:bodyPr/>
          <a:lstStyle/>
          <a:p>
            <a:endParaRPr lang="fr-FR" dirty="0"/>
          </a:p>
          <a:p>
            <a:endParaRPr lang="fr-FR" dirty="0"/>
          </a:p>
          <a:p>
            <a:pPr marL="114300" indent="0">
              <a:buNone/>
            </a:pPr>
            <a:endParaRPr lang="fr-FR" dirty="0"/>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
        <p:nvSpPr>
          <p:cNvPr id="6" name="Google Shape;197;p2">
            <a:extLst>
              <a:ext uri="{FF2B5EF4-FFF2-40B4-BE49-F238E27FC236}">
                <a16:creationId xmlns:a16="http://schemas.microsoft.com/office/drawing/2014/main" id="{C10D222B-5CE0-554A-9927-B4B41A5FD2ED}"/>
              </a:ext>
            </a:extLst>
          </p:cNvPr>
          <p:cNvSpPr txBox="1"/>
          <p:nvPr/>
        </p:nvSpPr>
        <p:spPr>
          <a:xfrm>
            <a:off x="3124200" y="3520219"/>
            <a:ext cx="3462544" cy="1046410"/>
          </a:xfrm>
          <a:prstGeom prst="rect">
            <a:avLst/>
          </a:prstGeom>
          <a:noFill/>
          <a:ln>
            <a:noFill/>
          </a:ln>
        </p:spPr>
        <p:txBody>
          <a:bodyPr spcFirstLastPara="1" wrap="square" lIns="91425" tIns="91425" rIns="91425" bIns="91425" anchor="t" anchorCtr="0">
            <a:spAutoFit/>
          </a:bodyPr>
          <a:lstStyle/>
          <a:p>
            <a:pPr lvl="1" algn="ctr">
              <a:buSzPts val="1400"/>
            </a:pPr>
            <a:r>
              <a:rPr lang="fr-FR" b="1" i="0" u="none" strike="noStrike" cap="none" dirty="0">
                <a:solidFill>
                  <a:schemeClr val="dk1"/>
                </a:solidFill>
                <a:latin typeface="Arial"/>
                <a:ea typeface="Arial"/>
                <a:cs typeface="Arial"/>
                <a:sym typeface="Arial"/>
              </a:rPr>
              <a:t>Diane OUANDJI</a:t>
            </a:r>
          </a:p>
          <a:p>
            <a:pPr lvl="1" algn="ctr">
              <a:buSzPts val="1400"/>
            </a:pPr>
            <a:r>
              <a:rPr lang="fr-FR" sz="1200" dirty="0">
                <a:solidFill>
                  <a:schemeClr val="dk1"/>
                </a:solidFill>
              </a:rPr>
              <a:t>Experte en </a:t>
            </a:r>
            <a:r>
              <a:rPr lang="fr-FR" sz="1200" dirty="0" err="1">
                <a:solidFill>
                  <a:schemeClr val="dk1"/>
                </a:solidFill>
              </a:rPr>
              <a:t>Cybersécurité</a:t>
            </a:r>
            <a:r>
              <a:rPr lang="fr-FR" sz="1200" dirty="0">
                <a:solidFill>
                  <a:schemeClr val="dk1"/>
                </a:solidFill>
              </a:rPr>
              <a:t> &amp; RGPD</a:t>
            </a:r>
          </a:p>
          <a:p>
            <a:pPr lvl="1" algn="ctr">
              <a:buSzPts val="1400"/>
            </a:pPr>
            <a:endParaRPr lang="fr-FR" dirty="0">
              <a:solidFill>
                <a:schemeClr val="dk1"/>
              </a:solidFill>
            </a:endParaRPr>
          </a:p>
          <a:p>
            <a:pPr lvl="1" algn="ctr">
              <a:buSzPts val="1400"/>
            </a:pPr>
            <a:r>
              <a:rPr lang="fr-FR" dirty="0" err="1">
                <a:solidFill>
                  <a:schemeClr val="dk1"/>
                </a:solidFill>
              </a:rPr>
              <a:t>diane.ouandji@stratechno.com</a:t>
            </a:r>
            <a:endParaRPr b="0" i="0" u="none" strike="noStrike" cap="none" dirty="0">
              <a:solidFill>
                <a:srgbClr val="000000"/>
              </a:solidFill>
              <a:latin typeface="Arial"/>
              <a:ea typeface="Arial"/>
              <a:cs typeface="Arial"/>
              <a:sym typeface="Arial"/>
            </a:endParaRPr>
          </a:p>
        </p:txBody>
      </p:sp>
      <p:pic>
        <p:nvPicPr>
          <p:cNvPr id="7" name="Image 6">
            <a:extLst>
              <a:ext uri="{FF2B5EF4-FFF2-40B4-BE49-F238E27FC236}">
                <a16:creationId xmlns:a16="http://schemas.microsoft.com/office/drawing/2014/main" id="{B0B09315-815A-5F41-B689-213B161F9C1E}"/>
              </a:ext>
            </a:extLst>
          </p:cNvPr>
          <p:cNvPicPr>
            <a:picLocks noChangeAspect="1"/>
          </p:cNvPicPr>
          <p:nvPr/>
        </p:nvPicPr>
        <p:blipFill>
          <a:blip r:embed="rId3"/>
          <a:stretch>
            <a:fillRect/>
          </a:stretch>
        </p:blipFill>
        <p:spPr>
          <a:xfrm>
            <a:off x="3585472" y="955149"/>
            <a:ext cx="2540000" cy="2540000"/>
          </a:xfrm>
          <a:prstGeom prst="ellipse">
            <a:avLst/>
          </a:prstGeom>
        </p:spPr>
      </p:pic>
    </p:spTree>
    <p:extLst>
      <p:ext uri="{BB962C8B-B14F-4D97-AF65-F5344CB8AC3E}">
        <p14:creationId xmlns:p14="http://schemas.microsoft.com/office/powerpoint/2010/main" val="306146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
          <p:cNvSpPr txBox="1">
            <a:spLocks noGrp="1"/>
          </p:cNvSpPr>
          <p:nvPr>
            <p:ph type="title"/>
          </p:nvPr>
        </p:nvSpPr>
        <p:spPr>
          <a:xfrm>
            <a:off x="457200" y="441118"/>
            <a:ext cx="8229600" cy="537973"/>
          </a:xfrm>
          <a:prstGeom prst="rect">
            <a:avLst/>
          </a:prstGeom>
          <a:noFill/>
          <a:ln>
            <a:noFill/>
          </a:ln>
        </p:spPr>
        <p:txBody>
          <a:bodyPr spcFirstLastPara="1" wrap="square" lIns="91425" tIns="91425" rIns="91425" bIns="91425" anchor="t" anchorCtr="0">
            <a:normAutofit fontScale="90000"/>
          </a:bodyPr>
          <a:lstStyle/>
          <a:p>
            <a:pPr marL="0" lvl="0" indent="0" algn="l" rtl="0">
              <a:spcBef>
                <a:spcPts val="0"/>
              </a:spcBef>
              <a:spcAft>
                <a:spcPts val="0"/>
              </a:spcAft>
              <a:buClr>
                <a:schemeClr val="dk2"/>
              </a:buClr>
              <a:buSzPts val="2300"/>
              <a:buFont typeface="Roboto Slab"/>
              <a:buNone/>
            </a:pPr>
            <a:r>
              <a:rPr lang="fr-FR" dirty="0">
                <a:latin typeface="Roboto Slab"/>
                <a:ea typeface="Roboto Slab"/>
                <a:cs typeface="Roboto Slab"/>
                <a:sym typeface="Roboto Slab"/>
              </a:rPr>
              <a:t>NOTRE INVITÉE</a:t>
            </a:r>
            <a:endParaRPr dirty="0">
              <a:latin typeface="Roboto Slab"/>
              <a:ea typeface="Roboto Slab"/>
              <a:cs typeface="Roboto Slab"/>
              <a:sym typeface="Roboto Slab"/>
            </a:endParaRPr>
          </a:p>
        </p:txBody>
      </p:sp>
      <p:sp>
        <p:nvSpPr>
          <p:cNvPr id="197" name="Google Shape;197;p2"/>
          <p:cNvSpPr txBox="1"/>
          <p:nvPr/>
        </p:nvSpPr>
        <p:spPr>
          <a:xfrm>
            <a:off x="3124200" y="3865271"/>
            <a:ext cx="3462544" cy="615523"/>
          </a:xfrm>
          <a:prstGeom prst="rect">
            <a:avLst/>
          </a:prstGeom>
          <a:noFill/>
          <a:ln>
            <a:noFill/>
          </a:ln>
        </p:spPr>
        <p:txBody>
          <a:bodyPr spcFirstLastPara="1" wrap="square" lIns="91425" tIns="91425" rIns="91425" bIns="91425" anchor="t" anchorCtr="0">
            <a:spAutoFit/>
          </a:bodyPr>
          <a:lstStyle/>
          <a:p>
            <a:pPr lvl="1" algn="ctr">
              <a:buSzPts val="1400"/>
            </a:pPr>
            <a:r>
              <a:rPr lang="fr-FR" b="0" i="0" u="none" strike="noStrike" cap="none" dirty="0">
                <a:solidFill>
                  <a:schemeClr val="dk1"/>
                </a:solidFill>
                <a:latin typeface="Arial"/>
                <a:ea typeface="Arial"/>
                <a:cs typeface="Arial"/>
                <a:sym typeface="Arial"/>
              </a:rPr>
              <a:t>Diane OUANDJI</a:t>
            </a:r>
          </a:p>
          <a:p>
            <a:pPr lvl="1" algn="ctr">
              <a:buSzPts val="1400"/>
            </a:pPr>
            <a:r>
              <a:rPr lang="fr-FR" dirty="0">
                <a:solidFill>
                  <a:schemeClr val="dk1"/>
                </a:solidFill>
              </a:rPr>
              <a:t>Experte en </a:t>
            </a:r>
            <a:r>
              <a:rPr lang="fr-FR" dirty="0" err="1">
                <a:solidFill>
                  <a:schemeClr val="dk1"/>
                </a:solidFill>
              </a:rPr>
              <a:t>Cybersécurité</a:t>
            </a:r>
            <a:r>
              <a:rPr lang="fr-FR" dirty="0">
                <a:solidFill>
                  <a:schemeClr val="dk1"/>
                </a:solidFill>
              </a:rPr>
              <a:t> &amp; RGPD</a:t>
            </a:r>
            <a:endParaRPr b="0" i="0" u="none" strike="noStrike" cap="none" dirty="0">
              <a:solidFill>
                <a:srgbClr val="000000"/>
              </a:solidFill>
              <a:latin typeface="Arial"/>
              <a:ea typeface="Arial"/>
              <a:cs typeface="Arial"/>
              <a:sym typeface="Arial"/>
            </a:endParaRPr>
          </a:p>
        </p:txBody>
      </p:sp>
      <p:pic>
        <p:nvPicPr>
          <p:cNvPr id="198" name="Google Shape;198;p2"/>
          <p:cNvPicPr preferRelativeResize="0"/>
          <p:nvPr/>
        </p:nvPicPr>
        <p:blipFill rotWithShape="1">
          <a:blip r:embed="rId3">
            <a:alphaModFix/>
          </a:blip>
          <a:srcRect/>
          <a:stretch/>
        </p:blipFill>
        <p:spPr>
          <a:xfrm>
            <a:off x="7148466" y="120008"/>
            <a:ext cx="590401" cy="590401"/>
          </a:xfrm>
          <a:prstGeom prst="rect">
            <a:avLst/>
          </a:prstGeom>
          <a:noFill/>
          <a:ln>
            <a:noFill/>
          </a:ln>
        </p:spPr>
      </p:pic>
      <p:pic>
        <p:nvPicPr>
          <p:cNvPr id="199" name="Google Shape;199;p2"/>
          <p:cNvPicPr preferRelativeResize="0"/>
          <p:nvPr/>
        </p:nvPicPr>
        <p:blipFill rotWithShape="1">
          <a:blip r:embed="rId4">
            <a:alphaModFix/>
          </a:blip>
          <a:srcRect/>
          <a:stretch/>
        </p:blipFill>
        <p:spPr>
          <a:xfrm>
            <a:off x="7814725" y="114460"/>
            <a:ext cx="1307805" cy="557507"/>
          </a:xfrm>
          <a:prstGeom prst="rect">
            <a:avLst/>
          </a:prstGeom>
          <a:noFill/>
          <a:ln>
            <a:noFill/>
          </a:ln>
        </p:spPr>
      </p:pic>
      <p:sp>
        <p:nvSpPr>
          <p:cNvPr id="9" name="Google Shape;238;p7">
            <a:extLst>
              <a:ext uri="{FF2B5EF4-FFF2-40B4-BE49-F238E27FC236}">
                <a16:creationId xmlns:a16="http://schemas.microsoft.com/office/drawing/2014/main" id="{8F2305EA-2783-F149-9B23-2959D79144C0}"/>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750" dirty="0">
                <a:solidFill>
                  <a:schemeClr val="tx1"/>
                </a:solidFill>
                <a:latin typeface="Roboto Slab Light" pitchFamily="2" charset="0"/>
                <a:ea typeface="Roboto Slab Light" pitchFamily="2" charset="0"/>
              </a:rPr>
              <a:t>© DEFI • La Mode de France X CREATIVE VALLEY</a:t>
            </a:r>
          </a:p>
        </p:txBody>
      </p:sp>
      <p:pic>
        <p:nvPicPr>
          <p:cNvPr id="2" name="Image 1">
            <a:extLst>
              <a:ext uri="{FF2B5EF4-FFF2-40B4-BE49-F238E27FC236}">
                <a16:creationId xmlns:a16="http://schemas.microsoft.com/office/drawing/2014/main" id="{9E6942CE-0ECF-3448-938D-DA66B250BA11}"/>
              </a:ext>
            </a:extLst>
          </p:cNvPr>
          <p:cNvPicPr>
            <a:picLocks noChangeAspect="1"/>
          </p:cNvPicPr>
          <p:nvPr/>
        </p:nvPicPr>
        <p:blipFill>
          <a:blip r:embed="rId5"/>
          <a:stretch>
            <a:fillRect/>
          </a:stretch>
        </p:blipFill>
        <p:spPr>
          <a:xfrm>
            <a:off x="3585472" y="1300201"/>
            <a:ext cx="2540000" cy="2540000"/>
          </a:xfrm>
          <a:prstGeom prst="ellipse">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7200" y="757083"/>
            <a:ext cx="8229600" cy="305361"/>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NOS CONTACTS</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30</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DDBB6667-4100-784C-8FEA-DF52DE278858}"/>
              </a:ext>
            </a:extLst>
          </p:cNvPr>
          <p:cNvSpPr>
            <a:spLocks noGrp="1"/>
          </p:cNvSpPr>
          <p:nvPr>
            <p:ph type="body" idx="1"/>
          </p:nvPr>
        </p:nvSpPr>
        <p:spPr/>
        <p:txBody>
          <a:bodyPr/>
          <a:lstStyle/>
          <a:p>
            <a:endParaRPr lang="fr-FR" dirty="0"/>
          </a:p>
          <a:p>
            <a:endParaRPr lang="fr-FR" dirty="0"/>
          </a:p>
          <a:p>
            <a:pPr marL="114300" indent="0">
              <a:buNone/>
            </a:pPr>
            <a:endParaRPr lang="fr-FR" dirty="0"/>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
        <p:nvSpPr>
          <p:cNvPr id="6" name="Google Shape;197;p2">
            <a:extLst>
              <a:ext uri="{FF2B5EF4-FFF2-40B4-BE49-F238E27FC236}">
                <a16:creationId xmlns:a16="http://schemas.microsoft.com/office/drawing/2014/main" id="{C10D222B-5CE0-554A-9927-B4B41A5FD2ED}"/>
              </a:ext>
            </a:extLst>
          </p:cNvPr>
          <p:cNvSpPr txBox="1"/>
          <p:nvPr/>
        </p:nvSpPr>
        <p:spPr>
          <a:xfrm>
            <a:off x="3124200" y="3520219"/>
            <a:ext cx="3462544" cy="1169521"/>
          </a:xfrm>
          <a:prstGeom prst="rect">
            <a:avLst/>
          </a:prstGeom>
          <a:noFill/>
          <a:ln>
            <a:noFill/>
          </a:ln>
        </p:spPr>
        <p:txBody>
          <a:bodyPr spcFirstLastPara="1" wrap="square" lIns="91425" tIns="91425" rIns="91425" bIns="91425" anchor="t" anchorCtr="0">
            <a:spAutoFit/>
          </a:bodyPr>
          <a:lstStyle/>
          <a:p>
            <a:pPr lvl="1" algn="ctr">
              <a:buSzPts val="1400"/>
            </a:pPr>
            <a:r>
              <a:rPr lang="fr-FR" b="1" i="0" u="none" strike="noStrike" cap="none" dirty="0">
                <a:solidFill>
                  <a:schemeClr val="dk1"/>
                </a:solidFill>
                <a:latin typeface="Arial"/>
                <a:ea typeface="Arial"/>
                <a:cs typeface="Arial"/>
                <a:sym typeface="Arial"/>
              </a:rPr>
              <a:t>Thibault MERCIER</a:t>
            </a:r>
          </a:p>
          <a:p>
            <a:pPr lvl="1" algn="ctr">
              <a:buSzPts val="1400"/>
            </a:pPr>
            <a:r>
              <a:rPr lang="fr-FR" sz="1200" dirty="0">
                <a:solidFill>
                  <a:schemeClr val="dk1"/>
                </a:solidFill>
              </a:rPr>
              <a:t>Program Manager chez </a:t>
            </a:r>
            <a:r>
              <a:rPr lang="fr-FR" sz="1200" dirty="0" err="1">
                <a:solidFill>
                  <a:schemeClr val="dk1"/>
                </a:solidFill>
              </a:rPr>
              <a:t>Creative</a:t>
            </a:r>
            <a:r>
              <a:rPr lang="fr-FR" sz="1200" dirty="0">
                <a:solidFill>
                  <a:schemeClr val="dk1"/>
                </a:solidFill>
              </a:rPr>
              <a:t> </a:t>
            </a:r>
            <a:r>
              <a:rPr lang="fr-FR" sz="1200" dirty="0" err="1">
                <a:solidFill>
                  <a:schemeClr val="dk1"/>
                </a:solidFill>
              </a:rPr>
              <a:t>Valley</a:t>
            </a:r>
            <a:endParaRPr lang="fr-FR" sz="1200" dirty="0">
              <a:solidFill>
                <a:schemeClr val="dk1"/>
              </a:solidFill>
            </a:endParaRPr>
          </a:p>
          <a:p>
            <a:pPr lvl="1" algn="ctr">
              <a:buSzPts val="1400"/>
            </a:pPr>
            <a:r>
              <a:rPr lang="fr-FR" sz="1200" dirty="0">
                <a:solidFill>
                  <a:schemeClr val="dk1"/>
                </a:solidFill>
              </a:rPr>
              <a:t>Programme DIGITAL@MODE</a:t>
            </a:r>
          </a:p>
          <a:p>
            <a:pPr lvl="1" algn="ctr">
              <a:buSzPts val="1400"/>
            </a:pPr>
            <a:endParaRPr lang="fr-FR" sz="1200" dirty="0">
              <a:solidFill>
                <a:schemeClr val="dk1"/>
              </a:solidFill>
            </a:endParaRPr>
          </a:p>
          <a:p>
            <a:pPr lvl="1" algn="ctr">
              <a:buSzPts val="1400"/>
            </a:pPr>
            <a:r>
              <a:rPr lang="fr-FR" dirty="0" err="1">
                <a:solidFill>
                  <a:schemeClr val="dk1"/>
                </a:solidFill>
              </a:rPr>
              <a:t>digitalmode@defimode.org</a:t>
            </a:r>
            <a:endParaRPr b="0" i="0" u="none" strike="noStrike" cap="none" dirty="0">
              <a:solidFill>
                <a:srgbClr val="000000"/>
              </a:solidFill>
              <a:latin typeface="Arial"/>
              <a:ea typeface="Arial"/>
              <a:cs typeface="Arial"/>
              <a:sym typeface="Arial"/>
            </a:endParaRPr>
          </a:p>
        </p:txBody>
      </p:sp>
      <p:pic>
        <p:nvPicPr>
          <p:cNvPr id="9" name="Image 8">
            <a:extLst>
              <a:ext uri="{FF2B5EF4-FFF2-40B4-BE49-F238E27FC236}">
                <a16:creationId xmlns:a16="http://schemas.microsoft.com/office/drawing/2014/main" id="{BFDEDD4A-A6B6-9E4D-97C0-93E811A34AEE}"/>
              </a:ext>
            </a:extLst>
          </p:cNvPr>
          <p:cNvPicPr>
            <a:picLocks noChangeAspect="1"/>
          </p:cNvPicPr>
          <p:nvPr/>
        </p:nvPicPr>
        <p:blipFill rotWithShape="1">
          <a:blip r:embed="rId3"/>
          <a:srcRect l="4040" r="5431"/>
          <a:stretch/>
        </p:blipFill>
        <p:spPr>
          <a:xfrm>
            <a:off x="3641247" y="1051987"/>
            <a:ext cx="2428449" cy="2428447"/>
          </a:xfrm>
          <a:prstGeom prst="ellipse">
            <a:avLst/>
          </a:prstGeom>
        </p:spPr>
      </p:pic>
    </p:spTree>
    <p:extLst>
      <p:ext uri="{BB962C8B-B14F-4D97-AF65-F5344CB8AC3E}">
        <p14:creationId xmlns:p14="http://schemas.microsoft.com/office/powerpoint/2010/main" val="2655438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16A8A618-F640-8647-ABD1-7509DB8D9C7C}"/>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89" y="318968"/>
            <a:ext cx="8694193"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Merci pour votre participation</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499290"/>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383147"/>
            <a:ext cx="670075" cy="670075"/>
          </a:xfrm>
          <a:prstGeom prst="rect">
            <a:avLst/>
          </a:prstGeom>
          <a:noFill/>
          <a:ln>
            <a:noFill/>
          </a:ln>
        </p:spPr>
      </p:pic>
    </p:spTree>
    <p:extLst>
      <p:ext uri="{BB962C8B-B14F-4D97-AF65-F5344CB8AC3E}">
        <p14:creationId xmlns:p14="http://schemas.microsoft.com/office/powerpoint/2010/main" val="413619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304800" y="595871"/>
            <a:ext cx="8527499" cy="572700"/>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LE PROGRAMME DIGITAL@MODE</a:t>
            </a:r>
            <a:br>
              <a:rPr lang="fr-FR" dirty="0">
                <a:latin typeface="Roboto Slab Medium" pitchFamily="2" charset="0"/>
                <a:ea typeface="Roboto Slab Medium" pitchFamily="2" charset="0"/>
              </a:rPr>
            </a:br>
            <a:r>
              <a:rPr lang="fr-FR" sz="1400" dirty="0">
                <a:latin typeface="Roboto Slab Medium" pitchFamily="2" charset="0"/>
                <a:ea typeface="Roboto Slab Medium" pitchFamily="2" charset="0"/>
              </a:rPr>
              <a:t>Le nouveau programme de transformation digitale, sur mesure, du secteur de l’habillement. </a:t>
            </a:r>
            <a:br>
              <a:rPr lang="fr-FR" sz="1400" dirty="0">
                <a:latin typeface="Roboto Slab Medium" pitchFamily="2" charset="0"/>
                <a:ea typeface="Roboto Slab Medium" pitchFamily="2" charset="0"/>
              </a:rPr>
            </a:br>
            <a:r>
              <a:rPr lang="fr-FR" sz="1400" dirty="0">
                <a:latin typeface="Roboto Slab Medium" pitchFamily="2" charset="0"/>
                <a:ea typeface="Roboto Slab Medium" pitchFamily="2" charset="0"/>
              </a:rPr>
              <a:t>Financé par le DEFI et en collaboration avec les Fédérations</a:t>
            </a: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8" name="Google Shape;208;p3"/>
          <p:cNvSpPr txBox="1">
            <a:spLocks noGrp="1"/>
          </p:cNvSpPr>
          <p:nvPr>
            <p:ph type="body" idx="1"/>
          </p:nvPr>
        </p:nvSpPr>
        <p:spPr>
          <a:xfrm>
            <a:off x="5505450" y="1107409"/>
            <a:ext cx="3461819" cy="2730989"/>
          </a:xfrm>
          <a:prstGeom prst="rect">
            <a:avLst/>
          </a:prstGeom>
          <a:noFill/>
          <a:ln>
            <a:noFill/>
          </a:ln>
        </p:spPr>
        <p:txBody>
          <a:bodyPr spcFirstLastPara="1" wrap="square" lIns="0" tIns="52125" rIns="0" bIns="52125" anchor="t" anchorCtr="0">
            <a:noAutofit/>
          </a:bodyPr>
          <a:lstStyle/>
          <a:p>
            <a:pPr marL="139700" indent="0">
              <a:buNone/>
            </a:pPr>
            <a:r>
              <a:rPr lang="fr-FR" sz="1600" b="1" dirty="0">
                <a:solidFill>
                  <a:schemeClr val="tx1"/>
                </a:solidFill>
                <a:latin typeface="DIN 2014 Bold" panose="020B0504020202020204" pitchFamily="34" charset="77"/>
                <a:ea typeface="DIN 2014 Bold" panose="020B0504020202020204" pitchFamily="34" charset="77"/>
              </a:rPr>
              <a:t>Début saison 3 : 12 avril 2022</a:t>
            </a:r>
          </a:p>
          <a:p>
            <a:pPr marL="139700" indent="0">
              <a:buNone/>
            </a:pPr>
            <a:r>
              <a:rPr lang="fr-FR" sz="1600" b="1" dirty="0">
                <a:solidFill>
                  <a:schemeClr val="tx1"/>
                </a:solidFill>
                <a:latin typeface="DIN 2014 Bold" panose="020B0504020202020204" pitchFamily="34" charset="77"/>
                <a:ea typeface="DIN 2014 Bold" panose="020B0504020202020204" pitchFamily="34" charset="77"/>
              </a:rPr>
              <a:t>Fin des inscriptions : 11 avril 2022</a:t>
            </a:r>
          </a:p>
          <a:p>
            <a:pPr marL="139700" indent="0">
              <a:buNone/>
            </a:pPr>
            <a:endParaRPr lang="fr-FR" sz="700" dirty="0">
              <a:solidFill>
                <a:schemeClr val="tx1"/>
              </a:solidFill>
              <a:latin typeface="DIN 2014" panose="020B0504020202020204" pitchFamily="34" charset="77"/>
              <a:ea typeface="DIN 2014" panose="020B0504020202020204" pitchFamily="34" charset="77"/>
            </a:endParaRPr>
          </a:p>
          <a:p>
            <a:r>
              <a:rPr lang="fr-FR" sz="1050" dirty="0">
                <a:solidFill>
                  <a:schemeClr val="tx1"/>
                </a:solidFill>
                <a:latin typeface="DIN 2014" panose="020B0504020202020204" pitchFamily="34" charset="77"/>
                <a:ea typeface="DIN 2014" panose="020B0504020202020204" pitchFamily="34" charset="77"/>
              </a:rPr>
              <a:t>100% en ligne</a:t>
            </a:r>
          </a:p>
          <a:p>
            <a:r>
              <a:rPr lang="fr-FR" sz="1050" dirty="0">
                <a:solidFill>
                  <a:schemeClr val="tx1"/>
                </a:solidFill>
                <a:latin typeface="DIN 2014" panose="020B0504020202020204" pitchFamily="34" charset="77"/>
                <a:ea typeface="DIN 2014" panose="020B0504020202020204" pitchFamily="34" charset="77"/>
              </a:rPr>
              <a:t>100% financé par le DEFI et les Fédérations;</a:t>
            </a:r>
          </a:p>
          <a:p>
            <a:r>
              <a:rPr lang="fr-FR" sz="1050" dirty="0">
                <a:solidFill>
                  <a:schemeClr val="tx1"/>
                </a:solidFill>
                <a:latin typeface="DIN 2014" panose="020B0504020202020204" pitchFamily="34" charset="77"/>
                <a:ea typeface="DIN 2014" panose="020B0504020202020204" pitchFamily="34" charset="77"/>
              </a:rPr>
              <a:t>7 semaines couvrant 6 thématiques majeures du e-commerce et du marketing digital </a:t>
            </a:r>
          </a:p>
          <a:p>
            <a:r>
              <a:rPr lang="fr-FR" sz="1050" dirty="0">
                <a:solidFill>
                  <a:schemeClr val="tx1"/>
                </a:solidFill>
                <a:latin typeface="DIN 2014" panose="020B0504020202020204" pitchFamily="34" charset="77"/>
                <a:ea typeface="DIN 2014" panose="020B0504020202020204" pitchFamily="34" charset="77"/>
              </a:rPr>
              <a:t>7 experts métiers reconnus à la fois comme formateur et comme expert dans leur discipline</a:t>
            </a:r>
          </a:p>
          <a:p>
            <a:r>
              <a:rPr lang="fr-FR" sz="1050" dirty="0">
                <a:solidFill>
                  <a:schemeClr val="tx1"/>
                </a:solidFill>
                <a:latin typeface="DIN 2014" panose="020B0504020202020204" pitchFamily="34" charset="77"/>
                <a:ea typeface="DIN 2014" panose="020B0504020202020204" pitchFamily="34" charset="77"/>
              </a:rPr>
              <a:t>Un diagnostic en ligne pour évaluer son niveau de maturité digital : novice, avancé ou expérimenté</a:t>
            </a:r>
          </a:p>
          <a:p>
            <a:r>
              <a:rPr lang="fr-FR" sz="1050" dirty="0">
                <a:solidFill>
                  <a:schemeClr val="tx1"/>
                </a:solidFill>
                <a:latin typeface="DIN 2014" panose="020B0504020202020204" pitchFamily="34" charset="77"/>
                <a:ea typeface="DIN 2014" panose="020B0504020202020204" pitchFamily="34" charset="77"/>
              </a:rPr>
              <a:t>Une pédagogie qui repose sur des cas pratiques, de la veille avec 3 niveaux de parcours pédagogique personnalisés selon la maturité digitale de l'organisation</a:t>
            </a:r>
            <a:endParaRPr lang="fr-FR" sz="1200" dirty="0">
              <a:solidFill>
                <a:schemeClr val="tx1"/>
              </a:solidFill>
              <a:latin typeface="DIN 2014" panose="020B0504020202020204" pitchFamily="34" charset="77"/>
              <a:ea typeface="DIN 2014" panose="020B0504020202020204" pitchFamily="34" charset="77"/>
            </a:endParaRPr>
          </a:p>
        </p:txBody>
      </p:sp>
      <p:sp>
        <p:nvSpPr>
          <p:cNvPr id="2" name="Espace réservé du texte 1">
            <a:extLst>
              <a:ext uri="{FF2B5EF4-FFF2-40B4-BE49-F238E27FC236}">
                <a16:creationId xmlns:a16="http://schemas.microsoft.com/office/drawing/2014/main" id="{80C73669-4735-AC4B-8F47-6946FCBAA124}"/>
              </a:ext>
            </a:extLst>
          </p:cNvPr>
          <p:cNvSpPr>
            <a:spLocks noGrp="1"/>
          </p:cNvSpPr>
          <p:nvPr>
            <p:ph type="body" idx="2"/>
          </p:nvPr>
        </p:nvSpPr>
        <p:spPr>
          <a:xfrm>
            <a:off x="5505450" y="4080893"/>
            <a:ext cx="3271513" cy="1028700"/>
          </a:xfrm>
        </p:spPr>
        <p:txBody>
          <a:bodyPr>
            <a:normAutofit fontScale="92500"/>
          </a:bodyPr>
          <a:lstStyle/>
          <a:p>
            <a:pPr marL="139700" indent="0">
              <a:buNone/>
            </a:pPr>
            <a:r>
              <a:rPr lang="fr-FR" sz="1100" b="1" dirty="0">
                <a:solidFill>
                  <a:schemeClr val="tx1"/>
                </a:solidFill>
                <a:latin typeface="DIN 2014 Bold" panose="020B0504020202020204" pitchFamily="34" charset="77"/>
              </a:rPr>
              <a:t>Formation réservée aux entreprises :</a:t>
            </a:r>
          </a:p>
          <a:p>
            <a:pPr marL="139700" indent="0">
              <a:buNone/>
            </a:pPr>
            <a:endParaRPr lang="fr-FR" sz="400" dirty="0">
              <a:solidFill>
                <a:schemeClr val="bg2"/>
              </a:solidFill>
              <a:latin typeface="DIN 2014" panose="020B0504020202020204" pitchFamily="34" charset="77"/>
              <a:ea typeface="DIN 2014" panose="020B0504020202020204" pitchFamily="34" charset="77"/>
            </a:endParaRPr>
          </a:p>
          <a:p>
            <a:pPr>
              <a:buSzPct val="100000"/>
              <a:buFontTx/>
              <a:buChar char="-"/>
            </a:pPr>
            <a:r>
              <a:rPr lang="fr-FR" sz="700" dirty="0">
                <a:solidFill>
                  <a:schemeClr val="bg2"/>
                </a:solidFill>
                <a:latin typeface="DIN 2014" panose="020B0504020202020204" pitchFamily="34" charset="77"/>
                <a:ea typeface="DIN 2014" panose="020B0504020202020204" pitchFamily="34" charset="77"/>
              </a:rPr>
              <a:t>à jour de la taxe affectée de l'habillement</a:t>
            </a:r>
          </a:p>
          <a:p>
            <a:pPr>
              <a:buSzPct val="100000"/>
              <a:buFontTx/>
              <a:buChar char="-"/>
            </a:pPr>
            <a:r>
              <a:rPr lang="fr-FR" sz="700" dirty="0">
                <a:solidFill>
                  <a:schemeClr val="bg2"/>
                </a:solidFill>
                <a:latin typeface="DIN 2014" panose="020B0504020202020204" pitchFamily="34" charset="77"/>
                <a:ea typeface="DIN 2014" panose="020B0504020202020204" pitchFamily="34" charset="77"/>
              </a:rPr>
              <a:t>avec un chiffre d'affaires minimum de 50K€</a:t>
            </a:r>
          </a:p>
          <a:p>
            <a:pPr>
              <a:buSzPct val="100000"/>
              <a:buFontTx/>
              <a:buChar char="-"/>
            </a:pPr>
            <a:r>
              <a:rPr lang="fr-FR" sz="700" dirty="0">
                <a:solidFill>
                  <a:schemeClr val="bg2"/>
                </a:solidFill>
                <a:latin typeface="DIN 2014" panose="020B0504020202020204" pitchFamily="34" charset="77"/>
                <a:ea typeface="DIN 2014" panose="020B0504020202020204" pitchFamily="34" charset="77"/>
              </a:rPr>
              <a:t>avec un chiffre d'affaires en chaîne et trame minimum de 30%</a:t>
            </a:r>
          </a:p>
          <a:p>
            <a:pPr>
              <a:buSzPct val="100000"/>
              <a:buFontTx/>
              <a:buChar char="-"/>
            </a:pPr>
            <a:r>
              <a:rPr lang="fr-FR" sz="700" dirty="0">
                <a:solidFill>
                  <a:schemeClr val="bg2"/>
                </a:solidFill>
                <a:latin typeface="DIN 2014" panose="020B0504020202020204" pitchFamily="34" charset="77"/>
                <a:ea typeface="DIN 2014" panose="020B0504020202020204" pitchFamily="34" charset="77"/>
              </a:rPr>
              <a:t>en possession d’un site internet et/ou est présente sur une plateforme digitale</a:t>
            </a:r>
          </a:p>
          <a:p>
            <a:pPr>
              <a:buSzPct val="100000"/>
              <a:buFontTx/>
              <a:buChar char="-"/>
            </a:pPr>
            <a:r>
              <a:rPr lang="fr-FR" sz="700" dirty="0">
                <a:solidFill>
                  <a:schemeClr val="bg2"/>
                </a:solidFill>
                <a:latin typeface="DIN 2014" panose="020B0504020202020204" pitchFamily="34" charset="77"/>
                <a:ea typeface="DIN 2014" panose="020B0504020202020204" pitchFamily="34" charset="77"/>
              </a:rPr>
              <a:t>avec un réel engagement (sous peine d'une amende de 2000 €)</a:t>
            </a: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4</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pic>
        <p:nvPicPr>
          <p:cNvPr id="16" name="Image 15">
            <a:extLst>
              <a:ext uri="{FF2B5EF4-FFF2-40B4-BE49-F238E27FC236}">
                <a16:creationId xmlns:a16="http://schemas.microsoft.com/office/drawing/2014/main" id="{C9862023-3C48-B44B-BB02-E3F3904F8699}"/>
              </a:ext>
            </a:extLst>
          </p:cNvPr>
          <p:cNvPicPr>
            <a:picLocks noChangeAspect="1"/>
          </p:cNvPicPr>
          <p:nvPr/>
        </p:nvPicPr>
        <p:blipFill rotWithShape="1">
          <a:blip r:embed="rId3"/>
          <a:srcRect b="31908"/>
          <a:stretch/>
        </p:blipFill>
        <p:spPr>
          <a:xfrm>
            <a:off x="261804" y="2164643"/>
            <a:ext cx="4878204" cy="2468193"/>
          </a:xfrm>
          <a:prstGeom prst="rect">
            <a:avLst/>
          </a:prstGeom>
        </p:spPr>
      </p:pic>
      <p:pic>
        <p:nvPicPr>
          <p:cNvPr id="11" name="Image 10">
            <a:extLst>
              <a:ext uri="{FF2B5EF4-FFF2-40B4-BE49-F238E27FC236}">
                <a16:creationId xmlns:a16="http://schemas.microsoft.com/office/drawing/2014/main" id="{C8A98EFC-D6AD-134D-92EB-30B9549944D0}"/>
              </a:ext>
            </a:extLst>
          </p:cNvPr>
          <p:cNvPicPr>
            <a:picLocks noChangeAspect="1"/>
          </p:cNvPicPr>
          <p:nvPr/>
        </p:nvPicPr>
        <p:blipFill>
          <a:blip r:embed="rId4"/>
          <a:stretch>
            <a:fillRect/>
          </a:stretch>
        </p:blipFill>
        <p:spPr>
          <a:xfrm>
            <a:off x="1097848" y="1537534"/>
            <a:ext cx="3461820" cy="3656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Image 6">
            <a:extLst>
              <a:ext uri="{FF2B5EF4-FFF2-40B4-BE49-F238E27FC236}">
                <a16:creationId xmlns:a16="http://schemas.microsoft.com/office/drawing/2014/main" id="{337350AA-3F3B-B643-ABA6-21FB7D1ED785}"/>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Lst>
          </a:blip>
          <a:srcRect r="2450" b="32009"/>
          <a:stretch/>
        </p:blipFill>
        <p:spPr>
          <a:xfrm>
            <a:off x="1" y="0"/>
            <a:ext cx="9144000" cy="4249783"/>
          </a:xfrm>
          <a:prstGeom prst="rect">
            <a:avLst/>
          </a:prstGeom>
        </p:spPr>
      </p:pic>
      <p:sp>
        <p:nvSpPr>
          <p:cNvPr id="185" name="Google Shape;185;p1"/>
          <p:cNvSpPr txBox="1">
            <a:spLocks noGrp="1"/>
          </p:cNvSpPr>
          <p:nvPr>
            <p:ph type="ctrTitle"/>
          </p:nvPr>
        </p:nvSpPr>
        <p:spPr>
          <a:xfrm>
            <a:off x="127590" y="318968"/>
            <a:ext cx="6613452" cy="372383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990"/>
              <a:buNone/>
            </a:pPr>
            <a:r>
              <a:rPr lang="fr-FR" sz="4400" dirty="0">
                <a:solidFill>
                  <a:schemeClr val="bg1"/>
                </a:solidFill>
                <a:latin typeface="Roboto Slab Medium"/>
                <a:ea typeface="Roboto Slab Medium"/>
                <a:cs typeface="Roboto Slab Medium"/>
                <a:sym typeface="Roboto Slab Medium"/>
              </a:rPr>
              <a:t>Introduction</a:t>
            </a:r>
            <a:endParaRPr sz="4400" dirty="0">
              <a:solidFill>
                <a:schemeClr val="bg1"/>
              </a:solidFill>
              <a:latin typeface="Roboto Slab Medium"/>
              <a:ea typeface="Roboto Slab Medium"/>
              <a:cs typeface="Roboto Slab Medium"/>
              <a:sym typeface="Roboto Slab Medium"/>
            </a:endParaRPr>
          </a:p>
        </p:txBody>
      </p:sp>
      <p:sp>
        <p:nvSpPr>
          <p:cNvPr id="186" name="Google Shape;186;p1"/>
          <p:cNvSpPr txBox="1">
            <a:spLocks noGrp="1"/>
          </p:cNvSpPr>
          <p:nvPr>
            <p:ph type="subTitle" idx="1"/>
          </p:nvPr>
        </p:nvSpPr>
        <p:spPr>
          <a:xfrm>
            <a:off x="6705598" y="4535387"/>
            <a:ext cx="2238102" cy="437788"/>
          </a:xfrm>
          <a:prstGeom prst="rect">
            <a:avLst/>
          </a:prstGeom>
          <a:noFill/>
          <a:ln>
            <a:noFill/>
          </a:ln>
        </p:spPr>
        <p:txBody>
          <a:bodyPr spcFirstLastPara="1" wrap="square" lIns="91425" tIns="91425" rIns="91425" bIns="91425" anchor="t" anchorCtr="0">
            <a:normAutofit fontScale="85000" lnSpcReduction="10000"/>
          </a:bodyPr>
          <a:lstStyle/>
          <a:p>
            <a:pPr marL="0" lvl="0" indent="0" algn="r" rtl="0">
              <a:lnSpc>
                <a:spcPct val="100000"/>
              </a:lnSpc>
              <a:spcBef>
                <a:spcPts val="0"/>
              </a:spcBef>
              <a:spcAft>
                <a:spcPts val="0"/>
              </a:spcAft>
              <a:buSzPts val="2800"/>
              <a:buNone/>
            </a:pPr>
            <a:r>
              <a:rPr lang="fr-FR" sz="1800" dirty="0">
                <a:solidFill>
                  <a:schemeClr val="dk1"/>
                </a:solidFill>
                <a:latin typeface="Arial"/>
                <a:ea typeface="Arial"/>
                <a:cs typeface="Arial"/>
                <a:sym typeface="Arial"/>
              </a:rPr>
              <a:t>Mercredi 30 mars 2022</a:t>
            </a:r>
            <a:endParaRPr sz="1800" dirty="0">
              <a:solidFill>
                <a:schemeClr val="dk1"/>
              </a:solidFill>
              <a:latin typeface="Arial"/>
              <a:ea typeface="Arial"/>
              <a:cs typeface="Arial"/>
              <a:sym typeface="Arial"/>
            </a:endParaRPr>
          </a:p>
        </p:txBody>
      </p:sp>
      <p:pic>
        <p:nvPicPr>
          <p:cNvPr id="187" name="Google Shape;187;p1"/>
          <p:cNvPicPr preferRelativeResize="0"/>
          <p:nvPr/>
        </p:nvPicPr>
        <p:blipFill rotWithShape="1">
          <a:blip r:embed="rId5">
            <a:alphaModFix/>
          </a:blip>
          <a:srcRect/>
          <a:stretch/>
        </p:blipFill>
        <p:spPr>
          <a:xfrm>
            <a:off x="1080507" y="4516542"/>
            <a:ext cx="1026967" cy="437788"/>
          </a:xfrm>
          <a:prstGeom prst="rect">
            <a:avLst/>
          </a:prstGeom>
          <a:noFill/>
          <a:ln>
            <a:noFill/>
          </a:ln>
        </p:spPr>
      </p:pic>
      <p:pic>
        <p:nvPicPr>
          <p:cNvPr id="188" name="Google Shape;188;p1"/>
          <p:cNvPicPr preferRelativeResize="0"/>
          <p:nvPr/>
        </p:nvPicPr>
        <p:blipFill rotWithShape="1">
          <a:blip r:embed="rId6">
            <a:alphaModFix/>
          </a:blip>
          <a:srcRect/>
          <a:stretch/>
        </p:blipFill>
        <p:spPr>
          <a:xfrm>
            <a:off x="183371" y="4400399"/>
            <a:ext cx="670075" cy="670075"/>
          </a:xfrm>
          <a:prstGeom prst="rect">
            <a:avLst/>
          </a:prstGeom>
          <a:noFill/>
          <a:ln>
            <a:noFill/>
          </a:ln>
        </p:spPr>
      </p:pic>
    </p:spTree>
    <p:extLst>
      <p:ext uri="{BB962C8B-B14F-4D97-AF65-F5344CB8AC3E}">
        <p14:creationId xmlns:p14="http://schemas.microsoft.com/office/powerpoint/2010/main" val="3832637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311700" y="1016781"/>
            <a:ext cx="8520600" cy="13569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CYBERCRIMINALITÉ : UN PHÉNOMÈNE DE PLUS EN PLUS COURANT</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7" name="Espace réservé du texte 6">
            <a:extLst>
              <a:ext uri="{FF2B5EF4-FFF2-40B4-BE49-F238E27FC236}">
                <a16:creationId xmlns:a16="http://schemas.microsoft.com/office/drawing/2014/main" id="{CE7AEE8C-83BA-114C-8CC3-49F262CDDC43}"/>
              </a:ext>
            </a:extLst>
          </p:cNvPr>
          <p:cNvSpPr>
            <a:spLocks noGrp="1"/>
          </p:cNvSpPr>
          <p:nvPr>
            <p:ph type="body" idx="1"/>
          </p:nvPr>
        </p:nvSpPr>
        <p:spPr/>
        <p:txBody>
          <a:bodyPr/>
          <a:lstStyle/>
          <a:p>
            <a:r>
              <a:rPr lang="fr-FR" dirty="0"/>
              <a:t>Le commerce de détail est le </a:t>
            </a:r>
            <a:r>
              <a:rPr lang="fr-FR" b="1" dirty="0"/>
              <a:t>2ème </a:t>
            </a:r>
            <a:r>
              <a:rPr lang="fr-FR" dirty="0"/>
              <a:t>secteur à être le plus visé par des attaques de </a:t>
            </a:r>
            <a:r>
              <a:rPr lang="fr-FR" dirty="0" err="1"/>
              <a:t>ransomware</a:t>
            </a:r>
            <a:r>
              <a:rPr lang="fr-FR" dirty="0"/>
              <a:t> </a:t>
            </a:r>
            <a:r>
              <a:rPr lang="fr-FR" i="1" dirty="0"/>
              <a:t>(Source: Édition 2021 du rapport VMware sur l’état des menaces en France, 2021)</a:t>
            </a:r>
          </a:p>
          <a:p>
            <a:pPr marL="139700" indent="0">
              <a:buNone/>
            </a:pPr>
            <a:endParaRPr lang="fr-FR" dirty="0"/>
          </a:p>
          <a:p>
            <a:r>
              <a:rPr lang="fr-FR" b="1" dirty="0"/>
              <a:t>44%</a:t>
            </a:r>
            <a:r>
              <a:rPr lang="fr-FR" dirty="0"/>
              <a:t> des </a:t>
            </a:r>
            <a:r>
              <a:rPr lang="fr-FR" dirty="0" err="1"/>
              <a:t>retailers</a:t>
            </a:r>
            <a:r>
              <a:rPr lang="fr-FR" dirty="0"/>
              <a:t> dans le monde ont été touchés par un </a:t>
            </a:r>
            <a:r>
              <a:rPr lang="fr-FR" dirty="0" err="1"/>
              <a:t>ransomware</a:t>
            </a:r>
            <a:r>
              <a:rPr lang="fr-FR" dirty="0"/>
              <a:t> l’année dernière. </a:t>
            </a:r>
            <a:r>
              <a:rPr lang="fr-FR" i="1" dirty="0"/>
              <a:t>(Source: </a:t>
            </a:r>
            <a:r>
              <a:rPr lang="fr-FR" i="1" dirty="0" err="1"/>
              <a:t>Sophos</a:t>
            </a:r>
            <a:r>
              <a:rPr lang="fr-FR" i="1" dirty="0"/>
              <a:t> </a:t>
            </a:r>
            <a:r>
              <a:rPr lang="fr-FR" i="1" dirty="0" err="1"/>
              <a:t>Ransomware</a:t>
            </a:r>
            <a:r>
              <a:rPr lang="fr-FR" i="1" dirty="0"/>
              <a:t> </a:t>
            </a:r>
            <a:r>
              <a:rPr lang="fr-FR" i="1" dirty="0" err="1"/>
              <a:t>Retail</a:t>
            </a:r>
            <a:r>
              <a:rPr lang="fr-FR" i="1" dirty="0"/>
              <a:t>, 2021)</a:t>
            </a:r>
            <a:endParaRPr lang="fr-FR" dirty="0"/>
          </a:p>
        </p:txBody>
      </p:sp>
      <p:sp>
        <p:nvSpPr>
          <p:cNvPr id="9" name="Espace réservé du texte 8">
            <a:extLst>
              <a:ext uri="{FF2B5EF4-FFF2-40B4-BE49-F238E27FC236}">
                <a16:creationId xmlns:a16="http://schemas.microsoft.com/office/drawing/2014/main" id="{0D9C9F50-0F03-394E-83F7-1E0E6A2802A2}"/>
              </a:ext>
            </a:extLst>
          </p:cNvPr>
          <p:cNvSpPr>
            <a:spLocks noGrp="1"/>
          </p:cNvSpPr>
          <p:nvPr>
            <p:ph type="body" idx="2"/>
          </p:nvPr>
        </p:nvSpPr>
        <p:spPr>
          <a:xfrm>
            <a:off x="4761262" y="1084628"/>
            <a:ext cx="3999900" cy="3416400"/>
          </a:xfrm>
        </p:spPr>
        <p:txBody>
          <a:bodyPr/>
          <a:lstStyle/>
          <a:p>
            <a:pPr marL="139700" indent="0">
              <a:buNone/>
            </a:pPr>
            <a:endParaRPr lang="fr-FR" dirty="0"/>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6</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pic>
        <p:nvPicPr>
          <p:cNvPr id="12" name="Image 11">
            <a:extLst>
              <a:ext uri="{FF2B5EF4-FFF2-40B4-BE49-F238E27FC236}">
                <a16:creationId xmlns:a16="http://schemas.microsoft.com/office/drawing/2014/main" id="{90FC9576-784C-4F4E-A2B9-879DE2F99A93}"/>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424433" y="1064302"/>
            <a:ext cx="4451039" cy="2967359"/>
          </a:xfrm>
          <a:prstGeom prst="rect">
            <a:avLst/>
          </a:prstGeom>
          <a:ln w="28575">
            <a:solidFill>
              <a:schemeClr val="tx1"/>
            </a:solidFill>
          </a:ln>
        </p:spPr>
      </p:pic>
    </p:spTree>
    <p:extLst>
      <p:ext uri="{BB962C8B-B14F-4D97-AF65-F5344CB8AC3E}">
        <p14:creationId xmlns:p14="http://schemas.microsoft.com/office/powerpoint/2010/main" val="135564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311700" y="667277"/>
            <a:ext cx="8520600" cy="572700"/>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QUELS TYPES D’ATTAQUES ?</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 name="Espace réservé du texte 1">
            <a:extLst>
              <a:ext uri="{FF2B5EF4-FFF2-40B4-BE49-F238E27FC236}">
                <a16:creationId xmlns:a16="http://schemas.microsoft.com/office/drawing/2014/main" id="{64FAB76F-E66B-1747-9964-082ED34D6229}"/>
              </a:ext>
            </a:extLst>
          </p:cNvPr>
          <p:cNvSpPr>
            <a:spLocks noGrp="1"/>
          </p:cNvSpPr>
          <p:nvPr>
            <p:ph type="body" idx="1"/>
          </p:nvPr>
        </p:nvSpPr>
        <p:spPr>
          <a:xfrm>
            <a:off x="311700" y="997199"/>
            <a:ext cx="3999900" cy="3661398"/>
          </a:xfrm>
        </p:spPr>
        <p:txBody>
          <a:bodyPr/>
          <a:lstStyle/>
          <a:p>
            <a:r>
              <a:rPr lang="fr-FR" dirty="0"/>
              <a:t>Les différents types d’attaques :</a:t>
            </a:r>
          </a:p>
          <a:p>
            <a:pPr lvl="1"/>
            <a:r>
              <a:rPr lang="fr-FR" dirty="0"/>
              <a:t>Malwares</a:t>
            </a:r>
          </a:p>
          <a:p>
            <a:pPr lvl="1"/>
            <a:r>
              <a:rPr lang="fr-FR" dirty="0"/>
              <a:t>Usurpations d’identités et autres activités frauduleuses</a:t>
            </a:r>
          </a:p>
          <a:p>
            <a:pPr lvl="1"/>
            <a:r>
              <a:rPr lang="fr-FR" dirty="0"/>
              <a:t>Harcèlement en ligne</a:t>
            </a:r>
          </a:p>
          <a:p>
            <a:pPr lvl="1"/>
            <a:r>
              <a:rPr lang="fr-FR" dirty="0"/>
              <a:t>Crypto-</a:t>
            </a:r>
            <a:r>
              <a:rPr lang="fr-FR" dirty="0" err="1"/>
              <a:t>jacking</a:t>
            </a:r>
            <a:endParaRPr lang="fr-FR" dirty="0"/>
          </a:p>
          <a:p>
            <a:pPr lvl="1"/>
            <a:r>
              <a:rPr lang="fr-FR" dirty="0"/>
              <a:t>Cyber-racket</a:t>
            </a:r>
          </a:p>
          <a:p>
            <a:pPr lvl="1"/>
            <a:r>
              <a:rPr lang="fr-FR" dirty="0" err="1"/>
              <a:t>Cyberespionnage</a:t>
            </a:r>
            <a:endParaRPr lang="fr-FR" dirty="0"/>
          </a:p>
          <a:p>
            <a:pPr marL="609600" lvl="1" indent="0">
              <a:buNone/>
            </a:pPr>
            <a:endParaRPr lang="fr-FR" dirty="0"/>
          </a:p>
          <a:p>
            <a:r>
              <a:rPr lang="fr-FR" dirty="0"/>
              <a:t>Les objets connectés visés par les hackers :</a:t>
            </a:r>
          </a:p>
          <a:p>
            <a:pPr lvl="1"/>
            <a:r>
              <a:rPr lang="fr-FR" dirty="0"/>
              <a:t>les objets connectés (</a:t>
            </a:r>
            <a:r>
              <a:rPr lang="fr-FR" dirty="0" err="1"/>
              <a:t>IoT</a:t>
            </a:r>
            <a:r>
              <a:rPr lang="fr-FR" dirty="0"/>
              <a:t>) en réseau;</a:t>
            </a:r>
          </a:p>
          <a:p>
            <a:pPr lvl="1"/>
            <a:r>
              <a:rPr lang="fr-FR" dirty="0"/>
              <a:t>les pare-feu;</a:t>
            </a:r>
          </a:p>
          <a:p>
            <a:pPr lvl="1"/>
            <a:r>
              <a:rPr lang="fr-FR" dirty="0"/>
              <a:t>les serveurs Linux et les Mac…;</a:t>
            </a:r>
          </a:p>
          <a:p>
            <a:endParaRPr lang="fr-FR" dirty="0"/>
          </a:p>
          <a:p>
            <a:endParaRPr lang="fr-FR" dirty="0"/>
          </a:p>
        </p:txBody>
      </p:sp>
      <p:sp>
        <p:nvSpPr>
          <p:cNvPr id="3" name="Espace réservé du texte 2">
            <a:extLst>
              <a:ext uri="{FF2B5EF4-FFF2-40B4-BE49-F238E27FC236}">
                <a16:creationId xmlns:a16="http://schemas.microsoft.com/office/drawing/2014/main" id="{56DECCBF-27A6-B048-B584-0B2C7E3F43F4}"/>
              </a:ext>
            </a:extLst>
          </p:cNvPr>
          <p:cNvSpPr>
            <a:spLocks noGrp="1"/>
          </p:cNvSpPr>
          <p:nvPr>
            <p:ph type="body" idx="2"/>
          </p:nvPr>
        </p:nvSpPr>
        <p:spPr>
          <a:xfrm>
            <a:off x="4832402" y="2907580"/>
            <a:ext cx="3999900" cy="1753175"/>
          </a:xfrm>
        </p:spPr>
        <p:txBody>
          <a:bodyPr>
            <a:normAutofit/>
          </a:bodyPr>
          <a:lstStyle/>
          <a:p>
            <a:pPr marL="609600" lvl="1" indent="0">
              <a:buNone/>
            </a:pPr>
            <a:endParaRPr lang="fr-FR" dirty="0"/>
          </a:p>
          <a:p>
            <a:pPr marL="139700" indent="0" algn="just">
              <a:buNone/>
            </a:pPr>
            <a:r>
              <a:rPr lang="fr-FR" sz="1100" dirty="0"/>
              <a:t>« </a:t>
            </a:r>
            <a:r>
              <a:rPr lang="fr-FR" sz="1100" i="1" dirty="0"/>
              <a:t>La pandémie a intégré tout ce que nous avons fait dans le domaine de la </a:t>
            </a:r>
            <a:r>
              <a:rPr lang="fr-FR" sz="1100" i="1" dirty="0" err="1"/>
              <a:t>cybersécurité</a:t>
            </a:r>
            <a:r>
              <a:rPr lang="fr-FR" sz="1100" i="1" dirty="0"/>
              <a:t> cette année, et elle a mis l’accent sur un point : en temps de crise, lorsque les systèmes autour de nous sont sous tension, protéger ce qui fonctionne encore est d’une importance vitale pour maintenir notre capacité à survivre et à se développer. </a:t>
            </a:r>
            <a:r>
              <a:rPr lang="fr-FR" sz="1100" dirty="0"/>
              <a:t>» (Source : </a:t>
            </a:r>
            <a:r>
              <a:rPr lang="fr-FR" sz="1100" dirty="0" err="1"/>
              <a:t>Sophos</a:t>
            </a:r>
            <a:r>
              <a:rPr lang="fr-FR" sz="1100" dirty="0"/>
              <a:t> News)</a:t>
            </a: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7</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pic>
        <p:nvPicPr>
          <p:cNvPr id="10" name="Image 9">
            <a:extLst>
              <a:ext uri="{FF2B5EF4-FFF2-40B4-BE49-F238E27FC236}">
                <a16:creationId xmlns:a16="http://schemas.microsoft.com/office/drawing/2014/main" id="{88E482BB-C2C3-D54B-A572-B53CFDE4DA5F}"/>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5158597" y="741531"/>
            <a:ext cx="3588212" cy="2392141"/>
          </a:xfrm>
          <a:prstGeom prst="rect">
            <a:avLst/>
          </a:prstGeom>
          <a:solidFill>
            <a:srgbClr val="FFFFFF">
              <a:shade val="85000"/>
            </a:srgbClr>
          </a:solidFill>
          <a:ln w="19050" cap="sq">
            <a:solidFill>
              <a:schemeClr val="bg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5820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958278"/>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LES TPE/PME/ETI SONT LES PLUS VULNÉRABLES</a:t>
            </a: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8</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64FAB76F-E66B-1747-9964-082ED34D6229}"/>
              </a:ext>
            </a:extLst>
          </p:cNvPr>
          <p:cNvSpPr>
            <a:spLocks noGrp="1"/>
          </p:cNvSpPr>
          <p:nvPr>
            <p:ph type="body" idx="1"/>
          </p:nvPr>
        </p:nvSpPr>
        <p:spPr>
          <a:xfrm>
            <a:off x="456360" y="1070591"/>
            <a:ext cx="8229481" cy="3374219"/>
          </a:xfrm>
        </p:spPr>
        <p:txBody>
          <a:bodyPr numCol="2"/>
          <a:lstStyle/>
          <a:p>
            <a:r>
              <a:rPr lang="fr-FR" dirty="0"/>
              <a:t>En 2020, </a:t>
            </a:r>
            <a:r>
              <a:rPr lang="fr-FR" b="1" dirty="0"/>
              <a:t>34% des TPE/PME/ETI ont été victimes d’attaques de </a:t>
            </a:r>
            <a:r>
              <a:rPr lang="fr-FR" b="1" i="1" dirty="0" err="1"/>
              <a:t>ransomware</a:t>
            </a:r>
            <a:r>
              <a:rPr lang="fr-FR" dirty="0"/>
              <a:t>. Ce chiffre est passé à 52% en 2021 (</a:t>
            </a:r>
            <a:r>
              <a:rPr lang="fr-FR" i="1" dirty="0"/>
              <a:t>Source : ANSSI, Panorama de la menace informatique, 2021</a:t>
            </a:r>
            <a:r>
              <a:rPr lang="fr-FR" dirty="0"/>
              <a:t>)</a:t>
            </a:r>
          </a:p>
          <a:p>
            <a:endParaRPr lang="fr-FR" dirty="0"/>
          </a:p>
          <a:p>
            <a:endParaRPr lang="fr-FR" dirty="0"/>
          </a:p>
          <a:p>
            <a:endParaRPr lang="fr-FR" dirty="0"/>
          </a:p>
          <a:p>
            <a:r>
              <a:rPr lang="fr-FR" b="1" dirty="0"/>
              <a:t>96 % </a:t>
            </a:r>
            <a:r>
              <a:rPr lang="fr-FR" dirty="0"/>
              <a:t>des répondants conviennent que l’augmentation soudaine du nombre de travailleurs à distance a entraîné une augmentation des cyberattaques au cours de l’année dernière. </a:t>
            </a:r>
            <a:r>
              <a:rPr lang="fr-FR" i="1" dirty="0"/>
              <a:t>(Source: Édition 2021 du rapport VMware sur l’état des menaces en France, 2021)</a:t>
            </a:r>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spTree>
    <p:extLst>
      <p:ext uri="{BB962C8B-B14F-4D97-AF65-F5344CB8AC3E}">
        <p14:creationId xmlns:p14="http://schemas.microsoft.com/office/powerpoint/2010/main" val="202296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
          <p:cNvSpPr txBox="1">
            <a:spLocks noGrp="1"/>
          </p:cNvSpPr>
          <p:nvPr>
            <p:ph type="title"/>
          </p:nvPr>
        </p:nvSpPr>
        <p:spPr>
          <a:xfrm>
            <a:off x="456360" y="1079042"/>
            <a:ext cx="8229600" cy="242944"/>
          </a:xfrm>
          <a:prstGeom prst="rect">
            <a:avLst/>
          </a:prstGeom>
          <a:noFill/>
          <a:ln>
            <a:noFill/>
          </a:ln>
        </p:spPr>
        <p:txBody>
          <a:bodyPr spcFirstLastPara="1" wrap="square" lIns="0" tIns="52125" rIns="0" bIns="52125" anchor="ctr" anchorCtr="0">
            <a:noAutofit/>
          </a:bodyPr>
          <a:lstStyle/>
          <a:p>
            <a:r>
              <a:rPr lang="fr-FR" sz="2400" dirty="0">
                <a:latin typeface="Roboto Slab Medium" pitchFamily="2" charset="0"/>
                <a:ea typeface="Roboto Slab Medium" pitchFamily="2" charset="0"/>
              </a:rPr>
              <a:t>FOCUS SUR LA VULNERABILITÉ DU SECTEUR DU RETAIL</a:t>
            </a:r>
            <a:br>
              <a:rPr lang="fr-FR" dirty="0"/>
            </a:br>
            <a:br>
              <a:rPr lang="fr-FR" dirty="0">
                <a:latin typeface="Roboto Slab Medium" pitchFamily="2" charset="0"/>
                <a:ea typeface="Roboto Slab Medium" pitchFamily="2" charset="0"/>
              </a:rPr>
            </a:br>
            <a:br>
              <a:rPr lang="fr-FR" dirty="0">
                <a:latin typeface="Roboto Slab Medium" pitchFamily="2" charset="0"/>
                <a:ea typeface="Roboto Slab Medium" pitchFamily="2" charset="0"/>
              </a:rPr>
            </a:br>
            <a:endParaRPr dirty="0">
              <a:latin typeface="Roboto Slab Medium" pitchFamily="2" charset="0"/>
              <a:ea typeface="Roboto Slab Medium" pitchFamily="2" charset="0"/>
            </a:endParaRPr>
          </a:p>
        </p:txBody>
      </p:sp>
      <p:sp>
        <p:nvSpPr>
          <p:cNvPr id="207" name="Google Shape;207;p3"/>
          <p:cNvSpPr txBox="1">
            <a:spLocks noGrp="1"/>
          </p:cNvSpPr>
          <p:nvPr>
            <p:ph type="sldNum" idx="12"/>
          </p:nvPr>
        </p:nvSpPr>
        <p:spPr>
          <a:prstGeom prst="rect">
            <a:avLst/>
          </a:prstGeom>
          <a:noFill/>
          <a:ln>
            <a:noFill/>
          </a:ln>
        </p:spPr>
        <p:txBody>
          <a:bodyPr spcFirstLastPara="1" wrap="square" lIns="104250" tIns="52125" rIns="104250" bIns="521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fr-FR"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9</a:t>
            </a:fld>
            <a:endParaRPr kumimoji="0" sz="1000" b="0" i="0" u="none" strike="noStrike" kern="0" cap="none" spc="0" normalizeH="0" baseline="0" noProof="0" dirty="0">
              <a:ln>
                <a:noFill/>
              </a:ln>
              <a:solidFill>
                <a:srgbClr val="595959"/>
              </a:solidFill>
              <a:effectLst/>
              <a:uLnTx/>
              <a:uFillTx/>
              <a:latin typeface="Arial"/>
              <a:cs typeface="Arial"/>
              <a:sym typeface="Arial"/>
            </a:endParaRPr>
          </a:p>
        </p:txBody>
      </p:sp>
      <p:sp>
        <p:nvSpPr>
          <p:cNvPr id="2" name="Espace réservé du texte 1">
            <a:extLst>
              <a:ext uri="{FF2B5EF4-FFF2-40B4-BE49-F238E27FC236}">
                <a16:creationId xmlns:a16="http://schemas.microsoft.com/office/drawing/2014/main" id="{64FAB76F-E66B-1747-9964-082ED34D6229}"/>
              </a:ext>
            </a:extLst>
          </p:cNvPr>
          <p:cNvSpPr>
            <a:spLocks noGrp="1"/>
          </p:cNvSpPr>
          <p:nvPr>
            <p:ph type="body" idx="1"/>
          </p:nvPr>
        </p:nvSpPr>
        <p:spPr>
          <a:xfrm>
            <a:off x="456360" y="1070591"/>
            <a:ext cx="8229481" cy="3374219"/>
          </a:xfrm>
        </p:spPr>
        <p:txBody>
          <a:bodyPr numCol="2"/>
          <a:lstStyle/>
          <a:p>
            <a:r>
              <a:rPr lang="fr-FR" dirty="0"/>
              <a:t>Motivations : </a:t>
            </a:r>
          </a:p>
          <a:p>
            <a:pPr lvl="1"/>
            <a:r>
              <a:rPr lang="fr-FR" dirty="0"/>
              <a:t>Financière : 99%</a:t>
            </a:r>
          </a:p>
          <a:p>
            <a:pPr lvl="1"/>
            <a:r>
              <a:rPr lang="fr-FR" dirty="0"/>
              <a:t>Espionnage : 1%</a:t>
            </a:r>
          </a:p>
          <a:p>
            <a:r>
              <a:rPr lang="fr-FR" dirty="0"/>
              <a:t>Cause de leur vulnérabilité :</a:t>
            </a:r>
          </a:p>
          <a:p>
            <a:pPr lvl="1"/>
            <a:r>
              <a:rPr lang="fr-FR" dirty="0"/>
              <a:t>Intrusion dans le système non sécurisé;</a:t>
            </a:r>
          </a:p>
          <a:p>
            <a:pPr lvl="1"/>
            <a:r>
              <a:rPr lang="fr-FR" dirty="0"/>
              <a:t>Piratage psychologique : exploiter les faiblesses psychologiques, sociales et organisationnelles pour obtenir un bien ou un service de manière frauduleuse;</a:t>
            </a:r>
          </a:p>
          <a:p>
            <a:pPr lvl="1"/>
            <a:r>
              <a:rPr lang="fr-FR" dirty="0"/>
              <a:t>Attaque de l’application web;</a:t>
            </a:r>
          </a:p>
          <a:p>
            <a:r>
              <a:rPr lang="fr-FR" dirty="0"/>
              <a:t>Données compromises :</a:t>
            </a:r>
          </a:p>
          <a:p>
            <a:pPr lvl="1"/>
            <a:r>
              <a:rPr lang="fr-FR" dirty="0"/>
              <a:t>Données de paiements : 42%</a:t>
            </a:r>
          </a:p>
          <a:p>
            <a:pPr lvl="1"/>
            <a:r>
              <a:rPr lang="fr-FR" dirty="0"/>
              <a:t>Données personnelles : 41%</a:t>
            </a:r>
          </a:p>
          <a:p>
            <a:pPr lvl="1"/>
            <a:r>
              <a:rPr lang="fr-FR" dirty="0"/>
              <a:t>Identifiants : 33%</a:t>
            </a:r>
          </a:p>
          <a:p>
            <a:pPr marL="114300" indent="0">
              <a:buNone/>
            </a:pPr>
            <a:r>
              <a:rPr lang="fr-FR" sz="1100" i="1" dirty="0">
                <a:latin typeface="Roboto Slab Medium" pitchFamily="2" charset="0"/>
                <a:ea typeface="Roboto Slab Medium" pitchFamily="2" charset="0"/>
              </a:rPr>
              <a:t>                      (</a:t>
            </a:r>
            <a:r>
              <a:rPr lang="fr-FR" sz="1050" i="1" dirty="0">
                <a:latin typeface="Roboto Slab Medium" pitchFamily="2" charset="0"/>
                <a:ea typeface="Roboto Slab Medium" pitchFamily="2" charset="0"/>
              </a:rPr>
              <a:t>Source : Rapport </a:t>
            </a:r>
            <a:r>
              <a:rPr lang="fr-FR" sz="1050" i="1" dirty="0" err="1">
                <a:latin typeface="Roboto Slab Medium" pitchFamily="2" charset="0"/>
                <a:ea typeface="Roboto Slab Medium" pitchFamily="2" charset="0"/>
              </a:rPr>
              <a:t>Verizon</a:t>
            </a:r>
            <a:r>
              <a:rPr lang="fr-FR" sz="1050" i="1" dirty="0">
                <a:latin typeface="Roboto Slab Medium" pitchFamily="2" charset="0"/>
                <a:ea typeface="Roboto Slab Medium" pitchFamily="2" charset="0"/>
              </a:rPr>
              <a:t> 2021)</a:t>
            </a:r>
            <a:endParaRPr lang="fr-FR" sz="1050" i="1" dirty="0"/>
          </a:p>
        </p:txBody>
      </p:sp>
      <p:sp>
        <p:nvSpPr>
          <p:cNvPr id="8" name="Google Shape;238;p7">
            <a:extLst>
              <a:ext uri="{FF2B5EF4-FFF2-40B4-BE49-F238E27FC236}">
                <a16:creationId xmlns:a16="http://schemas.microsoft.com/office/drawing/2014/main" id="{B8D702A9-E5A0-8243-AEE5-14E01955752C}"/>
              </a:ext>
            </a:extLst>
          </p:cNvPr>
          <p:cNvSpPr txBox="1">
            <a:spLocks/>
          </p:cNvSpPr>
          <p:nvPr/>
        </p:nvSpPr>
        <p:spPr>
          <a:xfrm>
            <a:off x="3124200" y="4813873"/>
            <a:ext cx="2895600" cy="242944"/>
          </a:xfrm>
          <a:prstGeom prst="rect">
            <a:avLst/>
          </a:prstGeom>
          <a:noFill/>
          <a:ln>
            <a:noFill/>
          </a:ln>
        </p:spPr>
        <p:txBody>
          <a:bodyPr spcFirstLastPara="1" wrap="square" lIns="104250" tIns="52125" rIns="104250" bIns="521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750" b="0" i="0" u="none" strike="noStrike" kern="0" cap="none" spc="0" normalizeH="0" baseline="0" noProof="0" dirty="0">
                <a:ln>
                  <a:noFill/>
                </a:ln>
                <a:solidFill>
                  <a:srgbClr val="000000"/>
                </a:solidFill>
                <a:effectLst/>
                <a:uLnTx/>
                <a:uFillTx/>
                <a:latin typeface="Roboto Slab Light" pitchFamily="2" charset="0"/>
                <a:ea typeface="Roboto Slab Light" pitchFamily="2" charset="0"/>
                <a:cs typeface="Arial"/>
                <a:sym typeface="Arial"/>
              </a:rPr>
              <a:t>© DEFI • La Mode de France X CREATIVE VALLEY</a:t>
            </a:r>
          </a:p>
        </p:txBody>
      </p:sp>
      <p:pic>
        <p:nvPicPr>
          <p:cNvPr id="4" name="Image 3">
            <a:extLst>
              <a:ext uri="{FF2B5EF4-FFF2-40B4-BE49-F238E27FC236}">
                <a16:creationId xmlns:a16="http://schemas.microsoft.com/office/drawing/2014/main" id="{B9ED3F6E-F4FC-8F45-B54A-6AF339DFEECB}"/>
              </a:ext>
            </a:extLst>
          </p:cNvPr>
          <p:cNvPicPr>
            <a:picLocks noChangeAspect="1"/>
          </p:cNvPicPr>
          <p:nvPr/>
        </p:nvPicPr>
        <p:blipFill rotWithShape="1">
          <a:blip r:embed="rId3">
            <a:duotone>
              <a:prstClr val="black"/>
              <a:srgbClr val="00B050">
                <a:tint val="45000"/>
                <a:satMod val="400000"/>
              </a:srgbClr>
            </a:duotone>
          </a:blip>
          <a:srcRect b="52201"/>
          <a:stretch/>
        </p:blipFill>
        <p:spPr>
          <a:xfrm>
            <a:off x="4974816" y="2738455"/>
            <a:ext cx="3228910" cy="2029353"/>
          </a:xfrm>
          <a:prstGeom prst="rect">
            <a:avLst/>
          </a:prstGeom>
          <a:ln w="28575">
            <a:solidFill>
              <a:schemeClr val="bg2"/>
            </a:solidFill>
          </a:ln>
        </p:spPr>
      </p:pic>
    </p:spTree>
    <p:extLst>
      <p:ext uri="{BB962C8B-B14F-4D97-AF65-F5344CB8AC3E}">
        <p14:creationId xmlns:p14="http://schemas.microsoft.com/office/powerpoint/2010/main" val="195115182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6642</TotalTime>
  <Words>2519</Words>
  <Application>Microsoft Macintosh PowerPoint</Application>
  <PresentationFormat>Affichage à l'écran (16:9)</PresentationFormat>
  <Paragraphs>285</Paragraphs>
  <Slides>31</Slides>
  <Notes>30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31</vt:i4>
      </vt:variant>
    </vt:vector>
  </HeadingPairs>
  <TitlesOfParts>
    <vt:vector size="41" baseType="lpstr">
      <vt:lpstr>DIN 2014 Bold</vt:lpstr>
      <vt:lpstr>Open Sans</vt:lpstr>
      <vt:lpstr>DIN 2014</vt:lpstr>
      <vt:lpstr>Roboto Slab Medium</vt:lpstr>
      <vt:lpstr>Roboto Slab</vt:lpstr>
      <vt:lpstr>Calibri</vt:lpstr>
      <vt:lpstr>Roboto Slab Light</vt:lpstr>
      <vt:lpstr>Arial</vt:lpstr>
      <vt:lpstr>Wingdings</vt:lpstr>
      <vt:lpstr>Simple Light</vt:lpstr>
      <vt:lpstr>« Cybersécurité : comment gérer mes risques ? »</vt:lpstr>
      <vt:lpstr>NOTRE ANIMATEUR</vt:lpstr>
      <vt:lpstr>NOTRE INVITÉE</vt:lpstr>
      <vt:lpstr>LE PROGRAMME DIGITAL@MODE Le nouveau programme de transformation digitale, sur mesure, du secteur de l’habillement.  Financé par le DEFI et en collaboration avec les Fédérations </vt:lpstr>
      <vt:lpstr>Introduction</vt:lpstr>
      <vt:lpstr>CYBERCRIMINALITÉ : UN PHÉNOMÈNE DE PLUS EN PLUS COURANT  </vt:lpstr>
      <vt:lpstr>QUELS TYPES D’ATTAQUES ?  </vt:lpstr>
      <vt:lpstr>LES TPE/PME/ETI SONT LES PLUS VULNÉRABLES  </vt:lpstr>
      <vt:lpstr>FOCUS SUR LA VULNERABILITÉ DU SECTEUR DU RETAIL   </vt:lpstr>
      <vt:lpstr>De quoi parle-t-on ?</vt:lpstr>
      <vt:lpstr>EXEMPLE D’UNE CYBERATTAQUE : SOUS-TRAITANT D’UN CLIENT DU RETAIL  </vt:lpstr>
      <vt:lpstr>EXEMPLE D’UNE CYBERATTAQUE : CLIENT D’UN CLIENT DU RETAIL </vt:lpstr>
      <vt:lpstr>EXEMPLE D’UNE CYBERATTAQUE : ENTREPRISE PARALYSÉE PENDANT PLUSIEURS SEMAINES</vt:lpstr>
      <vt:lpstr>CYBERSÉCURITÉ = SSI + CYBERDÉFENSE + CYBERCRIMINALITÉ*  </vt:lpstr>
      <vt:lpstr>De quoi parle-ton ?  </vt:lpstr>
      <vt:lpstr>Quels sont les enjeux ?</vt:lpstr>
      <vt:lpstr>QUELS SONT LES ENJEUX ?  </vt:lpstr>
      <vt:lpstr>Comment se lancer ?</vt:lpstr>
      <vt:lpstr>COMMENT SE LANCER ?  </vt:lpstr>
      <vt:lpstr>Comment mesurer l’efficacité de ma démarche ?</vt:lpstr>
      <vt:lpstr>MESURER L’EFFICACITÉ DE MA DÉMARCHE  </vt:lpstr>
      <vt:lpstr>Quels sont les sujets à anticiper ?</vt:lpstr>
      <vt:lpstr>QUELS SONT LES SUJETS À ANTICIPER ?  </vt:lpstr>
      <vt:lpstr>Récapitulons</vt:lpstr>
      <vt:lpstr>MA CHECK-LIST</vt:lpstr>
      <vt:lpstr>Pour s’inspirer</vt:lpstr>
      <vt:lpstr>SOURCES  </vt:lpstr>
      <vt:lpstr>Contact</vt:lpstr>
      <vt:lpstr>NOS CONTACTS  </vt:lpstr>
      <vt:lpstr>NOS CONTACTS  </vt:lpstr>
      <vt:lpstr>Merci pour votre participation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Comment se lancer dans la mode circulaire et en faire un levier d’engagement, d’acquisition et de fidélisation ? »</dc:title>
  <dc:creator>Carole Barkatz</dc:creator>
  <cp:lastModifiedBy>Microsoft Office User</cp:lastModifiedBy>
  <cp:revision>29</cp:revision>
  <dcterms:modified xsi:type="dcterms:W3CDTF">2022-03-31T10:05:18Z</dcterms:modified>
</cp:coreProperties>
</file>